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80" r:id="rId4"/>
    <p:sldId id="268" r:id="rId5"/>
    <p:sldId id="269" r:id="rId6"/>
    <p:sldId id="281" r:id="rId7"/>
    <p:sldId id="282" r:id="rId8"/>
    <p:sldId id="270" r:id="rId9"/>
    <p:sldId id="271" r:id="rId10"/>
    <p:sldId id="272" r:id="rId11"/>
    <p:sldId id="273" r:id="rId12"/>
    <p:sldId id="274" r:id="rId13"/>
    <p:sldId id="275" r:id="rId14"/>
    <p:sldId id="276" r:id="rId15"/>
    <p:sldId id="277" r:id="rId16"/>
    <p:sldId id="279" r:id="rId17"/>
    <p:sldId id="267" r:id="rId18"/>
  </p:sldIdLst>
  <p:sldSz cx="9144000" cy="6858000" type="screen4x3"/>
  <p:notesSz cx="6858000" cy="9144000"/>
  <p:embeddedFontLst>
    <p:embeddedFont>
      <p:font typeface="Twinkl SemiBold" charset="0"/>
      <p:bold r:id="rId21"/>
    </p:embeddedFont>
    <p:embeddedFont>
      <p:font typeface="Twinkl" charset="0"/>
      <p:regular r:id="rId22"/>
      <p:bold r:id="rId23"/>
    </p:embeddedFont>
    <p:embeddedFont>
      <p:font typeface="Sassoon Infant Rg" charset="0"/>
      <p:regular r:id="rId24"/>
      <p:bold r:id="rId25"/>
    </p:embeddedFont>
    <p:embeddedFont>
      <p:font typeface="BPreplay" charset="0"/>
      <p:regular r:id="rId26"/>
      <p:bold r:id="rId27"/>
      <p:italic r:id="rId28"/>
      <p:boldItalic r:id="rId29"/>
    </p:embeddedFont>
    <p:embeddedFont>
      <p:font typeface="Calibri" pitchFamily="34" charset="0"/>
      <p:regular r:id="rId30"/>
      <p:bold r:id="rId31"/>
      <p:italic r:id="rId32"/>
      <p:boldItalic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F"/>
    <a:srgbClr val="91CD31"/>
    <a:srgbClr val="ACDDFC"/>
    <a:srgbClr val="80C1EB"/>
    <a:srgbClr val="18A0DB"/>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09" autoAdjust="0"/>
    <p:restoredTop sz="94660"/>
  </p:normalViewPr>
  <p:slideViewPr>
    <p:cSldViewPr snapToGrid="0" showGuides="1">
      <p:cViewPr>
        <p:scale>
          <a:sx n="81" d="100"/>
          <a:sy n="81" d="100"/>
        </p:scale>
        <p:origin x="-954" y="-36"/>
      </p:cViewPr>
      <p:guideLst>
        <p:guide orient="horz" pos="2160"/>
        <p:guide orient="horz" pos="3974"/>
        <p:guide orient="horz" pos="346"/>
        <p:guide orient="horz" pos="482"/>
        <p:guide orient="horz" pos="3838"/>
        <p:guide pos="2880"/>
        <p:guide pos="340"/>
        <p:guide pos="5397"/>
        <p:guide pos="476"/>
        <p:guide pos="5284"/>
      </p:guideLst>
    </p:cSldViewPr>
  </p:slideViewPr>
  <p:notesTextViewPr>
    <p:cViewPr>
      <p:scale>
        <a:sx n="1" d="1"/>
        <a:sy n="1" d="1"/>
      </p:scale>
      <p:origin x="0" y="0"/>
    </p:cViewPr>
  </p:notesTextViewPr>
  <p:notesViewPr>
    <p:cSldViewPr snapToGrid="0" showGuides="1">
      <p:cViewPr varScale="1">
        <p:scale>
          <a:sx n="78" d="100"/>
          <a:sy n="78" d="100"/>
        </p:scale>
        <p:origin x="168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51BE72A-912C-463B-BDB9-4966C029C81D}" type="datetimeFigureOut">
              <a:rPr lang="en-GB"/>
              <a:pPr>
                <a:defRPr/>
              </a:pPr>
              <a:t>19/03/2020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0BC44CE-7129-4B09-B85B-540DEBAD5236}" type="slidenum">
              <a:rPr lang="en-GB"/>
              <a:pPr>
                <a:defRPr/>
              </a:pPr>
              <a:t>‹#›</a:t>
            </a:fld>
            <a:endParaRPr lang="en-GB"/>
          </a:p>
        </p:txBody>
      </p:sp>
    </p:spTree>
    <p:extLst>
      <p:ext uri="{BB962C8B-B14F-4D97-AF65-F5344CB8AC3E}">
        <p14:creationId xmlns:p14="http://schemas.microsoft.com/office/powerpoint/2010/main" val="1795047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F32D4BD-AF6B-4E72-91C4-A6F51480FC75}" type="datetimeFigureOut">
              <a:rPr lang="en-GB"/>
              <a:pPr>
                <a:defRPr/>
              </a:pPr>
              <a:t>19/03/2020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0365BC-1BFE-4912-B122-8D91717324DF}" type="slidenum">
              <a:rPr lang="en-GB"/>
              <a:pPr>
                <a:defRPr/>
              </a:pPr>
              <a:t>‹#›</a:t>
            </a:fld>
            <a:endParaRPr lang="en-GB"/>
          </a:p>
        </p:txBody>
      </p:sp>
    </p:spTree>
    <p:extLst>
      <p:ext uri="{BB962C8B-B14F-4D97-AF65-F5344CB8AC3E}">
        <p14:creationId xmlns:p14="http://schemas.microsoft.com/office/powerpoint/2010/main" val="687833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29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21048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32355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18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3315"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Valley of the Kings</a:t>
            </a:r>
          </a:p>
          <a:p>
            <a:pPr eaLnBrk="1" hangingPunct="1">
              <a:lnSpc>
                <a:spcPct val="100000"/>
              </a:lnSpc>
              <a:spcBef>
                <a:spcPct val="0"/>
              </a:spcBef>
              <a:buFontTx/>
              <a:buNone/>
            </a:pPr>
            <a:r>
              <a:rPr lang="en-GB" altLang="en-US">
                <a:solidFill>
                  <a:schemeClr val="tx1"/>
                </a:solidFill>
              </a:rPr>
              <a:t>This landmark is also in Egypt and was another place where kings and pharaohs were buried. The tomb of King Tutankhamun was discovered here in 1922 by Howard Carter.</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879" b="23247"/>
          <a:stretch/>
        </p:blipFill>
        <p:spPr>
          <a:xfrm>
            <a:off x="755651" y="1348594"/>
            <a:ext cx="7632700" cy="3148460"/>
          </a:xfrm>
          <a:prstGeom prst="roundRect">
            <a:avLst>
              <a:gd name="adj" fmla="val 4959"/>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4339"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Victoria Falls</a:t>
            </a:r>
          </a:p>
          <a:p>
            <a:pPr eaLnBrk="1" hangingPunct="1">
              <a:lnSpc>
                <a:spcPct val="100000"/>
              </a:lnSpc>
              <a:spcBef>
                <a:spcPct val="0"/>
              </a:spcBef>
              <a:buFontTx/>
              <a:buNone/>
            </a:pPr>
            <a:r>
              <a:rPr lang="en-GB" altLang="en-US">
                <a:solidFill>
                  <a:schemeClr val="tx1"/>
                </a:solidFill>
              </a:rPr>
              <a:t>These amazing waterfalls are found between 2 countries: Zambia and Zimbabwe. Although they are not the highest or widest waterfalls in the world, they are considered some of the most impressive.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488" b="21213"/>
          <a:stretch/>
        </p:blipFill>
        <p:spPr>
          <a:xfrm>
            <a:off x="750885" y="1296305"/>
            <a:ext cx="7632700" cy="3189970"/>
          </a:xfrm>
          <a:prstGeom prst="roundRect">
            <a:avLst>
              <a:gd name="adj" fmla="val 6043"/>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5363" name="Rounded Rectangle 2"/>
          <p:cNvSpPr>
            <a:spLocks noChangeArrowheads="1"/>
          </p:cNvSpPr>
          <p:nvPr/>
        </p:nvSpPr>
        <p:spPr bwMode="auto">
          <a:xfrm>
            <a:off x="755650" y="4675188"/>
            <a:ext cx="7632700" cy="1327150"/>
          </a:xfrm>
          <a:prstGeom prst="roundRect">
            <a:avLst>
              <a:gd name="adj" fmla="val 1236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Mount Kilimanjaro</a:t>
            </a:r>
          </a:p>
          <a:p>
            <a:pPr eaLnBrk="1" hangingPunct="1">
              <a:lnSpc>
                <a:spcPct val="100000"/>
              </a:lnSpc>
              <a:spcBef>
                <a:spcPct val="0"/>
              </a:spcBef>
              <a:buFontTx/>
              <a:buNone/>
            </a:pPr>
            <a:r>
              <a:rPr lang="en-GB" altLang="en-US">
                <a:solidFill>
                  <a:schemeClr val="tx1"/>
                </a:solidFill>
              </a:rPr>
              <a:t>This mountain is in Tanzania. It is the highest mountain in Africa and stands at 5895 metres above sea level. You can see amazing glaciers all around. Many people have enjoyed climbing it.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798"/>
          <a:stretch/>
        </p:blipFill>
        <p:spPr>
          <a:xfrm>
            <a:off x="755649" y="1234381"/>
            <a:ext cx="7632701" cy="3309044"/>
          </a:xfrm>
          <a:prstGeom prst="roundRect">
            <a:avLst>
              <a:gd name="adj" fmla="val 5263"/>
            </a:avLst>
          </a:prstGeom>
        </p:spPr>
      </p:pic>
      <p:sp>
        <p:nvSpPr>
          <p:cNvPr id="15365" name="Rectangle 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mitchpa1984 (@flickr.com) - granted under creative commons licence - attribution</a:t>
            </a:r>
            <a:endParaRPr lang="en-GB" altLang="en-US" sz="600">
              <a:solidFill>
                <a:schemeClr val="tx1"/>
              </a:solidFill>
              <a:latin typeface="BPreplay" panose="02000503000000020004" pitchFamily="50"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6387" name="Rounded Rectangle 2"/>
          <p:cNvSpPr>
            <a:spLocks noChangeArrowheads="1"/>
          </p:cNvSpPr>
          <p:nvPr/>
        </p:nvSpPr>
        <p:spPr bwMode="auto">
          <a:xfrm>
            <a:off x="755650" y="4675188"/>
            <a:ext cx="7632700" cy="1327150"/>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Serengeti National Park, Tanzania</a:t>
            </a: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350,000 people visit this beautiful park each year. It covers a huge area of nearly 15,000 km</a:t>
            </a:r>
            <a:r>
              <a:rPr lang="en-GB" altLang="en-US" baseline="30000">
                <a:solidFill>
                  <a:schemeClr val="tx1"/>
                </a:solidFill>
              </a:rPr>
              <a:t>2 </a:t>
            </a:r>
            <a:r>
              <a:rPr lang="en-GB" altLang="en-US">
                <a:solidFill>
                  <a:schemeClr val="tx1"/>
                </a:solidFill>
              </a:rPr>
              <a:t>and is home to millions of animals, including lions, zebras, elephants, and giraffes.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425" b="14727"/>
          <a:stretch/>
        </p:blipFill>
        <p:spPr>
          <a:xfrm>
            <a:off x="755650" y="1316303"/>
            <a:ext cx="7632700" cy="3255697"/>
          </a:xfrm>
          <a:prstGeom prst="roundRect">
            <a:avLst>
              <a:gd name="adj" fmla="val 5550"/>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Africa’s Animals</a:t>
            </a:r>
          </a:p>
        </p:txBody>
      </p:sp>
      <p:sp>
        <p:nvSpPr>
          <p:cNvPr id="17411" name="Rectangle 4"/>
          <p:cNvSpPr>
            <a:spLocks noChangeArrowheads="1"/>
          </p:cNvSpPr>
          <p:nvPr/>
        </p:nvSpPr>
        <p:spPr bwMode="auto">
          <a:xfrm>
            <a:off x="755650" y="1255713"/>
            <a:ext cx="7632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Africa is well known for its wonderful animals. It is one of the few places you can see them in their natural habitat.</a:t>
            </a:r>
          </a:p>
        </p:txBody>
      </p:sp>
      <p:sp>
        <p:nvSpPr>
          <p:cNvPr id="6" name="Rounded Rectangle 5"/>
          <p:cNvSpPr>
            <a:spLocks noChangeArrowheads="1"/>
          </p:cNvSpPr>
          <p:nvPr/>
        </p:nvSpPr>
        <p:spPr bwMode="auto">
          <a:xfrm>
            <a:off x="755650" y="1979613"/>
            <a:ext cx="7632700" cy="547687"/>
          </a:xfrm>
          <a:prstGeom prst="roundRect">
            <a:avLst>
              <a:gd name="adj" fmla="val 14926"/>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t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People often go to Africa to see the Big 5:</a:t>
            </a:r>
          </a:p>
        </p:txBody>
      </p:sp>
      <p:grpSp>
        <p:nvGrpSpPr>
          <p:cNvPr id="18" name="Group 17"/>
          <p:cNvGrpSpPr>
            <a:grpSpLocks/>
          </p:cNvGrpSpPr>
          <p:nvPr/>
        </p:nvGrpSpPr>
        <p:grpSpPr bwMode="auto">
          <a:xfrm>
            <a:off x="776288" y="2851150"/>
            <a:ext cx="1774825" cy="1614488"/>
            <a:chOff x="775876" y="2851115"/>
            <a:chExt cx="1775295" cy="1614045"/>
          </a:xfrm>
        </p:grpSpPr>
        <p:pic>
          <p:nvPicPr>
            <p:cNvPr id="174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9993" y="2851115"/>
              <a:ext cx="1476650" cy="117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Rounded Rectangle 12"/>
            <p:cNvSpPr>
              <a:spLocks noChangeArrowheads="1"/>
            </p:cNvSpPr>
            <p:nvPr/>
          </p:nvSpPr>
          <p:spPr bwMode="auto">
            <a:xfrm>
              <a:off x="775876" y="4056537"/>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elephant</a:t>
              </a:r>
            </a:p>
          </p:txBody>
        </p:sp>
      </p:grpSp>
      <p:grpSp>
        <p:nvGrpSpPr>
          <p:cNvPr id="20" name="Group 19"/>
          <p:cNvGrpSpPr>
            <a:grpSpLocks/>
          </p:cNvGrpSpPr>
          <p:nvPr/>
        </p:nvGrpSpPr>
        <p:grpSpPr bwMode="auto">
          <a:xfrm>
            <a:off x="6605588" y="2838450"/>
            <a:ext cx="1774825" cy="1624013"/>
            <a:chOff x="6604832" y="2838451"/>
            <a:chExt cx="1775295" cy="1623516"/>
          </a:xfrm>
        </p:grpSpPr>
        <p:pic>
          <p:nvPicPr>
            <p:cNvPr id="1742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1558" y="2838451"/>
              <a:ext cx="1454556" cy="109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Rounded Rectangle 14"/>
            <p:cNvSpPr>
              <a:spLocks noChangeArrowheads="1"/>
            </p:cNvSpPr>
            <p:nvPr/>
          </p:nvSpPr>
          <p:spPr bwMode="auto">
            <a:xfrm>
              <a:off x="6604832" y="405334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rhino</a:t>
              </a:r>
            </a:p>
          </p:txBody>
        </p:sp>
      </p:grpSp>
      <p:grpSp>
        <p:nvGrpSpPr>
          <p:cNvPr id="21" name="Group 20"/>
          <p:cNvGrpSpPr>
            <a:grpSpLocks/>
          </p:cNvGrpSpPr>
          <p:nvPr/>
        </p:nvGrpSpPr>
        <p:grpSpPr bwMode="auto">
          <a:xfrm>
            <a:off x="2306638" y="4468813"/>
            <a:ext cx="1774825" cy="1679575"/>
            <a:chOff x="2306226" y="4468303"/>
            <a:chExt cx="1775295" cy="1680175"/>
          </a:xfrm>
        </p:grpSpPr>
        <p:pic>
          <p:nvPicPr>
            <p:cNvPr id="1742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6412" y="4468303"/>
              <a:ext cx="1134912" cy="121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Rounded Rectangle 15"/>
            <p:cNvSpPr>
              <a:spLocks noChangeArrowheads="1"/>
            </p:cNvSpPr>
            <p:nvPr/>
          </p:nvSpPr>
          <p:spPr bwMode="auto">
            <a:xfrm>
              <a:off x="2306226" y="5739855"/>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buffalo</a:t>
              </a:r>
            </a:p>
          </p:txBody>
        </p:sp>
      </p:grpSp>
      <p:grpSp>
        <p:nvGrpSpPr>
          <p:cNvPr id="22" name="Group 21"/>
          <p:cNvGrpSpPr>
            <a:grpSpLocks/>
          </p:cNvGrpSpPr>
          <p:nvPr/>
        </p:nvGrpSpPr>
        <p:grpSpPr bwMode="auto">
          <a:xfrm>
            <a:off x="5118100" y="4329113"/>
            <a:ext cx="1774825" cy="1803400"/>
            <a:chOff x="5117946" y="4329046"/>
            <a:chExt cx="1775295" cy="1803041"/>
          </a:xfrm>
        </p:grpSpPr>
        <p:pic>
          <p:nvPicPr>
            <p:cNvPr id="1742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7051" y="4329046"/>
              <a:ext cx="986658" cy="13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Rounded Rectangle 16"/>
            <p:cNvSpPr>
              <a:spLocks noChangeArrowheads="1"/>
            </p:cNvSpPr>
            <p:nvPr/>
          </p:nvSpPr>
          <p:spPr bwMode="auto">
            <a:xfrm>
              <a:off x="5117946" y="5723464"/>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lion</a:t>
              </a:r>
            </a:p>
          </p:txBody>
        </p:sp>
      </p:grpSp>
      <p:grpSp>
        <p:nvGrpSpPr>
          <p:cNvPr id="19" name="Group 18"/>
          <p:cNvGrpSpPr>
            <a:grpSpLocks/>
          </p:cNvGrpSpPr>
          <p:nvPr/>
        </p:nvGrpSpPr>
        <p:grpSpPr bwMode="auto">
          <a:xfrm>
            <a:off x="3757613" y="2759075"/>
            <a:ext cx="1774825" cy="1700213"/>
            <a:chOff x="3757793" y="2758878"/>
            <a:chExt cx="1775295" cy="1699943"/>
          </a:xfrm>
        </p:grpSpPr>
        <p:sp>
          <p:nvSpPr>
            <p:cNvPr id="17418" name="Rounded Rectangle 13"/>
            <p:cNvSpPr>
              <a:spLocks noChangeArrowheads="1"/>
            </p:cNvSpPr>
            <p:nvPr/>
          </p:nvSpPr>
          <p:spPr bwMode="auto">
            <a:xfrm>
              <a:off x="3757793" y="4050198"/>
              <a:ext cx="1775295" cy="408623"/>
            </a:xfrm>
            <a:prstGeom prst="roundRect">
              <a:avLst>
                <a:gd name="adj" fmla="val 16667"/>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leopard</a:t>
              </a:r>
            </a:p>
          </p:txBody>
        </p:sp>
        <p:pic>
          <p:nvPicPr>
            <p:cNvPr id="174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95796" y="2758878"/>
              <a:ext cx="1419598" cy="124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Animal Facts</a:t>
            </a:r>
          </a:p>
        </p:txBody>
      </p:sp>
      <p:sp>
        <p:nvSpPr>
          <p:cNvPr id="18435"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over 2600 different types of bird that live in Africa.</a:t>
            </a:r>
          </a:p>
        </p:txBody>
      </p:sp>
      <p:sp>
        <p:nvSpPr>
          <p:cNvPr id="24" name="Content Placeholder 11"/>
          <p:cNvSpPr txBox="1">
            <a:spLocks/>
          </p:cNvSpPr>
          <p:nvPr/>
        </p:nvSpPr>
        <p:spPr>
          <a:xfrm>
            <a:off x="755650" y="2054225"/>
            <a:ext cx="7632700" cy="1470025"/>
          </a:xfrm>
          <a:prstGeom prst="roundRect">
            <a:avLst>
              <a:gd name="adj" fmla="val 9569"/>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4 out of 5 of the fastest animals in the world can be found in Africa:</a:t>
            </a:r>
          </a:p>
          <a:p>
            <a:pPr fontAlgn="auto">
              <a:spcAft>
                <a:spcPts val="0"/>
              </a:spcAft>
              <a:defRPr/>
            </a:pPr>
            <a:r>
              <a:rPr lang="en-GB" dirty="0"/>
              <a:t>      The cheetah, which can reach speeds of 70mph.</a:t>
            </a:r>
          </a:p>
          <a:p>
            <a:pPr fontAlgn="auto">
              <a:spcAft>
                <a:spcPts val="0"/>
              </a:spcAft>
              <a:defRPr/>
            </a:pPr>
            <a:r>
              <a:rPr lang="en-GB" dirty="0"/>
              <a:t>      The wildebeest, Thomson’s gazelle and lion, all of which can reach </a:t>
            </a:r>
            <a:br>
              <a:rPr lang="en-GB" dirty="0"/>
            </a:br>
            <a:r>
              <a:rPr lang="en-GB" dirty="0"/>
              <a:t>      speeds of 50 mph.</a:t>
            </a:r>
          </a:p>
          <a:p>
            <a:pPr marL="285750" indent="-285750" fontAlgn="auto">
              <a:spcAft>
                <a:spcPts val="0"/>
              </a:spcAft>
              <a:buFont typeface="Arial" panose="020B0604020202020204" pitchFamily="34" charset="0"/>
              <a:buChar char="•"/>
              <a:defRPr/>
            </a:pPr>
            <a:endParaRPr lang="en-GB" dirty="0"/>
          </a:p>
        </p:txBody>
      </p:sp>
      <p:sp>
        <p:nvSpPr>
          <p:cNvPr id="25" name="Content Placeholder 11"/>
          <p:cNvSpPr>
            <a:spLocks/>
          </p:cNvSpPr>
          <p:nvPr/>
        </p:nvSpPr>
        <p:spPr bwMode="auto">
          <a:xfrm>
            <a:off x="755650" y="3638550"/>
            <a:ext cx="7632700" cy="5080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penguins living in a colony in South Africa.</a:t>
            </a:r>
          </a:p>
        </p:txBody>
      </p:sp>
      <p:sp>
        <p:nvSpPr>
          <p:cNvPr id="26" name="Content Placeholder 11"/>
          <p:cNvSpPr txBox="1">
            <a:spLocks/>
          </p:cNvSpPr>
          <p:nvPr/>
        </p:nvSpPr>
        <p:spPr>
          <a:xfrm>
            <a:off x="755650" y="4259263"/>
            <a:ext cx="6588125" cy="765175"/>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Africa is also home to gorillas, Nile crocodiles </a:t>
            </a:r>
            <a:br>
              <a:rPr lang="en-GB" dirty="0"/>
            </a:br>
            <a:r>
              <a:rPr lang="en-GB" dirty="0"/>
              <a:t>and the world’s largest chameleons.</a:t>
            </a:r>
          </a:p>
          <a:p>
            <a:pPr fontAlgn="auto">
              <a:spcAft>
                <a:spcPts val="0"/>
              </a:spcAft>
              <a:defRPr/>
            </a:pP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3790950"/>
            <a:ext cx="374491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animEffect transition="in" filter="fade">
                                      <p:cBhvr>
                                        <p:cTn id="15" dur="500"/>
                                        <p:tgtEl>
                                          <p:spTgt spid="26">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Find Out More!</a:t>
            </a:r>
          </a:p>
        </p:txBody>
      </p:sp>
      <p:sp>
        <p:nvSpPr>
          <p:cNvPr id="19459" name="Rectangle 1"/>
          <p:cNvSpPr>
            <a:spLocks noChangeArrowheads="1"/>
          </p:cNvSpPr>
          <p:nvPr/>
        </p:nvSpPr>
        <p:spPr bwMode="auto">
          <a:xfrm>
            <a:off x="755650" y="1419225"/>
            <a:ext cx="7632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is a lot more to find out about Africa.</a:t>
            </a:r>
          </a:p>
          <a:p>
            <a:pPr eaLnBrk="1" hangingPunct="1">
              <a:lnSpc>
                <a:spcPct val="100000"/>
              </a:lnSpc>
              <a:spcBef>
                <a:spcPct val="0"/>
              </a:spcBef>
              <a:buFontTx/>
              <a:buNone/>
            </a:pPr>
            <a:r>
              <a:rPr lang="en-GB" altLang="en-US">
                <a:solidFill>
                  <a:schemeClr val="tx1"/>
                </a:solidFill>
              </a:rPr>
              <a:t>Why not try to find out more in a non-fiction book or on the Internet?</a:t>
            </a:r>
          </a:p>
        </p:txBody>
      </p:sp>
      <p:pic>
        <p:nvPicPr>
          <p:cNvPr id="1946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2413000"/>
            <a:ext cx="43815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5"/>
          <p:cNvSpPr>
            <a:spLocks/>
          </p:cNvSpPr>
          <p:nvPr/>
        </p:nvSpPr>
        <p:spPr bwMode="auto">
          <a:xfrm>
            <a:off x="457200" y="549275"/>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Amazing Africa</a:t>
            </a:r>
          </a:p>
        </p:txBody>
      </p:sp>
      <p:sp>
        <p:nvSpPr>
          <p:cNvPr id="8195" name="Content Placeholder 11"/>
          <p:cNvSpPr>
            <a:spLocks/>
          </p:cNvSpPr>
          <p:nvPr/>
        </p:nvSpPr>
        <p:spPr bwMode="auto">
          <a:xfrm>
            <a:off x="755650" y="1514475"/>
            <a:ext cx="7632700" cy="7270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Africa is an amazing place. It is made up of a lot of countries that form the second largest continent in the world.</a:t>
            </a:r>
          </a:p>
        </p:txBody>
      </p:sp>
      <p:grpSp>
        <p:nvGrpSpPr>
          <p:cNvPr id="8" name="Group 7"/>
          <p:cNvGrpSpPr>
            <a:grpSpLocks/>
          </p:cNvGrpSpPr>
          <p:nvPr/>
        </p:nvGrpSpPr>
        <p:grpSpPr bwMode="auto">
          <a:xfrm>
            <a:off x="755650" y="2281238"/>
            <a:ext cx="5814823" cy="3919042"/>
            <a:chOff x="755650" y="2281921"/>
            <a:chExt cx="5814823" cy="3917673"/>
          </a:xfrm>
        </p:grpSpPr>
        <p:sp>
          <p:nvSpPr>
            <p:cNvPr id="8200" name="Rounded Rectangle 5"/>
            <p:cNvSpPr>
              <a:spLocks noChangeArrowheads="1"/>
            </p:cNvSpPr>
            <p:nvPr/>
          </p:nvSpPr>
          <p:spPr bwMode="auto">
            <a:xfrm>
              <a:off x="2564001" y="5037002"/>
              <a:ext cx="4006472" cy="1162592"/>
            </a:xfrm>
            <a:prstGeom prst="roundRect">
              <a:avLst>
                <a:gd name="adj" fmla="val 1776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144000" tIns="144000" rIns="144000" bIns="144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pPr>
              <a:r>
                <a:rPr lang="en-GB" sz="1600" dirty="0">
                  <a:solidFill>
                    <a:schemeClr val="tx2">
                      <a:lumMod val="50000"/>
                    </a:schemeClr>
                  </a:solidFill>
                </a:rPr>
                <a:t>Africa has many different regions including the Sahara desert, grasslands (known as savannas) and highlands.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281921"/>
              <a:ext cx="3711575" cy="2593323"/>
            </a:xfrm>
            <a:prstGeom prst="roundRect">
              <a:avLst>
                <a:gd name="adj" fmla="val 5281"/>
              </a:avLst>
            </a:prstGeom>
          </p:spPr>
        </p:pic>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983"/>
          <a:stretch/>
        </p:blipFill>
        <p:spPr bwMode="auto">
          <a:xfrm>
            <a:off x="4705350" y="2281238"/>
            <a:ext cx="3683000" cy="2607668"/>
          </a:xfrm>
          <a:prstGeom prst="roundRect">
            <a:avLst>
              <a:gd name="adj" fmla="val 5340"/>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2925357-4705-43E3-AD86-D8AA1ED3DCBD}"/>
              </a:ext>
            </a:extLst>
          </p:cNvPr>
          <p:cNvSpPr txBox="1"/>
          <p:nvPr/>
        </p:nvSpPr>
        <p:spPr>
          <a:xfrm>
            <a:off x="1439495" y="775315"/>
            <a:ext cx="6251713" cy="707886"/>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pPr algn="ct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African</a:t>
            </a:r>
            <a:r>
              <a:rPr lang="en-GB" sz="3200" dirty="0"/>
              <a:t> </a:t>
            </a:r>
            <a:r>
              <a:rPr lang="en-GB" sz="4000" b="1" dirty="0">
                <a:solidFill>
                  <a:srgbClr val="1C1C1C"/>
                </a:solidFill>
                <a:latin typeface="Twinkl SemiBold" pitchFamily="2" charset="0"/>
                <a:ea typeface="Sassoon Infant Rg" panose="02000503030000020003" pitchFamily="50" charset="0"/>
                <a:cs typeface="Sassoon Infant Rg" panose="02000503030000020003" pitchFamily="50" charset="0"/>
              </a:rPr>
              <a:t>Cities</a:t>
            </a:r>
          </a:p>
        </p:txBody>
      </p:sp>
      <p:sp>
        <p:nvSpPr>
          <p:cNvPr id="4" name="TextBox 3">
            <a:extLst>
              <a:ext uri="{FF2B5EF4-FFF2-40B4-BE49-F238E27FC236}">
                <a16:creationId xmlns:a16="http://schemas.microsoft.com/office/drawing/2014/main" xmlns="" id="{25FF50E1-73CC-4CEA-B74D-22DEDE4A8678}"/>
              </a:ext>
            </a:extLst>
          </p:cNvPr>
          <p:cNvSpPr txBox="1"/>
          <p:nvPr/>
        </p:nvSpPr>
        <p:spPr>
          <a:xfrm>
            <a:off x="958972" y="1563273"/>
            <a:ext cx="7212757" cy="646331"/>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a:lstStyle>
          <a:p>
            <a:r>
              <a:rPr lang="en-GB" dirty="0"/>
              <a:t>There are also many big, bustling cities in African countries.</a:t>
            </a:r>
          </a:p>
          <a:p>
            <a:endParaRPr lang="en-GB"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8000"/>
                    </a14:imgEffect>
                  </a14:imgLayer>
                </a14:imgProps>
              </a:ext>
              <a:ext uri="{28A0092B-C50C-407E-A947-70E740481C1C}">
                <a14:useLocalDpi xmlns:a14="http://schemas.microsoft.com/office/drawing/2010/main" val="0"/>
              </a:ext>
            </a:extLst>
          </a:blip>
          <a:srcRect r="24219"/>
          <a:stretch/>
        </p:blipFill>
        <p:spPr>
          <a:xfrm>
            <a:off x="958972" y="2331724"/>
            <a:ext cx="2173527" cy="2194561"/>
          </a:xfrm>
          <a:prstGeom prst="roundRect">
            <a:avLst/>
          </a:prstGeom>
          <a:effectLst>
            <a:softEdge rad="0"/>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33972"/>
          <a:stretch/>
        </p:blipFill>
        <p:spPr>
          <a:xfrm>
            <a:off x="3485236" y="2331724"/>
            <a:ext cx="2173527" cy="2194561"/>
          </a:xfrm>
          <a:prstGeom prst="round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 r="41103"/>
          <a:stretch/>
        </p:blipFill>
        <p:spPr>
          <a:xfrm>
            <a:off x="6006271" y="2331724"/>
            <a:ext cx="2165459" cy="2194561"/>
          </a:xfrm>
          <a:prstGeom prst="roundRect">
            <a:avLst/>
          </a:prstGeom>
        </p:spPr>
      </p:pic>
      <p:sp>
        <p:nvSpPr>
          <p:cNvPr id="12" name="Rounded Rectangle 17"/>
          <p:cNvSpPr>
            <a:spLocks noChangeArrowheads="1"/>
          </p:cNvSpPr>
          <p:nvPr/>
        </p:nvSpPr>
        <p:spPr bwMode="auto">
          <a:xfrm>
            <a:off x="1046206" y="4846761"/>
            <a:ext cx="1941438"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Cairo is the capital city of Egypt.</a:t>
            </a:r>
          </a:p>
        </p:txBody>
      </p:sp>
      <p:sp>
        <p:nvSpPr>
          <p:cNvPr id="13" name="Rounded Rectangle 17"/>
          <p:cNvSpPr>
            <a:spLocks noChangeArrowheads="1"/>
          </p:cNvSpPr>
          <p:nvPr/>
        </p:nvSpPr>
        <p:spPr bwMode="auto">
          <a:xfrm>
            <a:off x="6096087" y="4846761"/>
            <a:ext cx="1985826" cy="580787"/>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dirty="0">
                <a:solidFill>
                  <a:schemeClr val="tx1"/>
                </a:solidFill>
              </a:rPr>
              <a:t>Nairobi is the capital city in Kenya.</a:t>
            </a:r>
          </a:p>
        </p:txBody>
      </p:sp>
      <p:sp>
        <p:nvSpPr>
          <p:cNvPr id="14" name="Rounded Rectangle 18"/>
          <p:cNvSpPr>
            <a:spLocks noChangeArrowheads="1"/>
          </p:cNvSpPr>
          <p:nvPr/>
        </p:nvSpPr>
        <p:spPr bwMode="auto">
          <a:xfrm>
            <a:off x="3594357" y="4846762"/>
            <a:ext cx="1941985" cy="90510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tx1"/>
                </a:solidFill>
              </a:rPr>
              <a:t>Johannesburg is </a:t>
            </a:r>
          </a:p>
          <a:p>
            <a:pPr eaLnBrk="1" hangingPunct="1">
              <a:lnSpc>
                <a:spcPct val="100000"/>
              </a:lnSpc>
              <a:spcBef>
                <a:spcPct val="0"/>
              </a:spcBef>
              <a:buFontTx/>
              <a:buNone/>
            </a:pPr>
            <a:r>
              <a:rPr lang="en-GB" altLang="en-US" sz="1600" dirty="0">
                <a:solidFill>
                  <a:schemeClr val="tx1"/>
                </a:solidFill>
              </a:rPr>
              <a:t>the biggest city in </a:t>
            </a:r>
          </a:p>
          <a:p>
            <a:pPr eaLnBrk="1" hangingPunct="1">
              <a:lnSpc>
                <a:spcPct val="100000"/>
              </a:lnSpc>
              <a:spcBef>
                <a:spcPct val="0"/>
              </a:spcBef>
              <a:buFontTx/>
              <a:buNone/>
            </a:pPr>
            <a:r>
              <a:rPr lang="en-GB" altLang="en-US" sz="1600" dirty="0">
                <a:solidFill>
                  <a:schemeClr val="tx1"/>
                </a:solidFill>
              </a:rPr>
              <a:t>South Africa.</a:t>
            </a:r>
          </a:p>
        </p:txBody>
      </p:sp>
    </p:spTree>
    <p:extLst>
      <p:ext uri="{BB962C8B-B14F-4D97-AF65-F5344CB8AC3E}">
        <p14:creationId xmlns:p14="http://schemas.microsoft.com/office/powerpoint/2010/main" val="3045753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Fascinating Facts</a:t>
            </a:r>
          </a:p>
        </p:txBody>
      </p:sp>
      <p:sp>
        <p:nvSpPr>
          <p:cNvPr id="9219" name="Content Placeholder 11"/>
          <p:cNvSpPr>
            <a:spLocks/>
          </p:cNvSpPr>
          <p:nvPr/>
        </p:nvSpPr>
        <p:spPr bwMode="auto">
          <a:xfrm>
            <a:off x="755650" y="1473200"/>
            <a:ext cx="7632700" cy="46672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54 countries in Africa.</a:t>
            </a:r>
          </a:p>
        </p:txBody>
      </p:sp>
      <p:sp>
        <p:nvSpPr>
          <p:cNvPr id="10" name="Content Placeholder 11"/>
          <p:cNvSpPr>
            <a:spLocks/>
          </p:cNvSpPr>
          <p:nvPr/>
        </p:nvSpPr>
        <p:spPr bwMode="auto">
          <a:xfrm>
            <a:off x="755650" y="2054225"/>
            <a:ext cx="7632700" cy="466725"/>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dirty="0"/>
              <a:t>There are well over 1000 languages spoken in Africa.</a:t>
            </a:r>
          </a:p>
        </p:txBody>
      </p:sp>
      <p:sp>
        <p:nvSpPr>
          <p:cNvPr id="11" name="Content Placeholder 11"/>
          <p:cNvSpPr>
            <a:spLocks/>
          </p:cNvSpPr>
          <p:nvPr/>
        </p:nvSpPr>
        <p:spPr bwMode="auto">
          <a:xfrm>
            <a:off x="755650" y="2635250"/>
            <a:ext cx="7632700" cy="752475"/>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South Africa hosted the 2010 World Cup tournament, and was the first African country to do so.</a:t>
            </a:r>
          </a:p>
        </p:txBody>
      </p:sp>
      <p:sp>
        <p:nvSpPr>
          <p:cNvPr id="12" name="Content Placeholder 11"/>
          <p:cNvSpPr>
            <a:spLocks/>
          </p:cNvSpPr>
          <p:nvPr/>
        </p:nvSpPr>
        <p:spPr bwMode="auto">
          <a:xfrm>
            <a:off x="750888" y="4149725"/>
            <a:ext cx="7632700" cy="533400"/>
          </a:xfrm>
          <a:prstGeom prst="roundRect">
            <a:avLst>
              <a:gd name="adj" fmla="val 18704"/>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Africa is the hottest continent in the world.</a:t>
            </a:r>
          </a:p>
        </p:txBody>
      </p:sp>
      <p:sp>
        <p:nvSpPr>
          <p:cNvPr id="13" name="Content Placeholder 11"/>
          <p:cNvSpPr>
            <a:spLocks/>
          </p:cNvSpPr>
          <p:nvPr/>
        </p:nvSpPr>
        <p:spPr bwMode="auto">
          <a:xfrm>
            <a:off x="750888" y="4797425"/>
            <a:ext cx="7632700" cy="533400"/>
          </a:xfrm>
          <a:prstGeom prst="roundRect">
            <a:avLst>
              <a:gd name="adj" fmla="val 18704"/>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r>
              <a:rPr lang="en-GB" altLang="en-US"/>
              <a:t>There are glaciers in Africa.</a:t>
            </a:r>
          </a:p>
        </p:txBody>
      </p:sp>
      <p:sp>
        <p:nvSpPr>
          <p:cNvPr id="14" name="Content Placeholder 11"/>
          <p:cNvSpPr txBox="1">
            <a:spLocks/>
          </p:cNvSpPr>
          <p:nvPr/>
        </p:nvSpPr>
        <p:spPr>
          <a:xfrm>
            <a:off x="755650" y="3502025"/>
            <a:ext cx="7632700" cy="533400"/>
          </a:xfrm>
          <a:prstGeom prst="roundRect">
            <a:avLst>
              <a:gd name="adj" fmla="val 18705"/>
            </a:avLst>
          </a:prstGeom>
          <a:solidFill>
            <a:srgbClr val="F5C94F"/>
          </a:solidFill>
        </p:spPr>
        <p:txBody>
          <a:bodyPr lIns="108000" tIns="108000" rIns="108000" bIns="108000"/>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GB" dirty="0"/>
              <a:t>Morocco, in North Africa, is very close to Spain, which is in Europe.</a:t>
            </a:r>
          </a:p>
          <a:p>
            <a:pPr fontAlgn="auto">
              <a:spcAft>
                <a:spcPts val="0"/>
              </a:spcAft>
              <a:defRPr/>
            </a:pPr>
            <a:endParaRPr lang="en-GB"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7300" y="4022725"/>
            <a:ext cx="1895475"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sp>
        <p:nvSpPr>
          <p:cNvPr id="10243" name="Rectangle 16"/>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South Africa The Good News and </a:t>
            </a:r>
            <a:r>
              <a:rPr lang="en-GB" altLang="en-US" sz="700" dirty="0" err="1">
                <a:solidFill>
                  <a:schemeClr val="tx1"/>
                </a:solidFill>
                <a:latin typeface="BPreplay" panose="02000503000000020004" pitchFamily="50" charset="0"/>
              </a:rPr>
              <a:t>Skoll</a:t>
            </a:r>
            <a:r>
              <a:rPr lang="en-GB" altLang="en-US" sz="700" dirty="0">
                <a:solidFill>
                  <a:schemeClr val="tx1"/>
                </a:solidFill>
                <a:latin typeface="BPreplay" panose="02000503000000020004" pitchFamily="50" charset="0"/>
              </a:rPr>
              <a:t> World Forum (@flickr.com) - granted under creative commons licence - attribution</a:t>
            </a:r>
            <a:endParaRPr lang="en-GB" altLang="en-US" sz="600" dirty="0">
              <a:solidFill>
                <a:schemeClr val="tx1"/>
              </a:solidFill>
              <a:latin typeface="BPreplay" panose="02000503000000020004" pitchFamily="50" charset="0"/>
            </a:endParaRPr>
          </a:p>
        </p:txBody>
      </p:sp>
      <p:grpSp>
        <p:nvGrpSpPr>
          <p:cNvPr id="8" name="Group 7"/>
          <p:cNvGrpSpPr>
            <a:grpSpLocks/>
          </p:cNvGrpSpPr>
          <p:nvPr/>
        </p:nvGrpSpPr>
        <p:grpSpPr bwMode="auto">
          <a:xfrm>
            <a:off x="755650" y="1370013"/>
            <a:ext cx="3811588" cy="4513262"/>
            <a:chOff x="755649" y="1369244"/>
            <a:chExt cx="3811586" cy="4513985"/>
          </a:xfrm>
        </p:grpSpPr>
        <p:sp>
          <p:nvSpPr>
            <p:cNvPr id="10248" name="Rounded Rectangle 17"/>
            <p:cNvSpPr>
              <a:spLocks noChangeArrowheads="1"/>
            </p:cNvSpPr>
            <p:nvPr/>
          </p:nvSpPr>
          <p:spPr bwMode="auto">
            <a:xfrm>
              <a:off x="755650" y="3850475"/>
              <a:ext cx="3811585" cy="2032754"/>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Nelson Mandela</a:t>
              </a:r>
            </a:p>
            <a:p>
              <a:pPr eaLnBrk="1" hangingPunct="1">
                <a:lnSpc>
                  <a:spcPct val="100000"/>
                </a:lnSpc>
                <a:spcBef>
                  <a:spcPct val="0"/>
                </a:spcBef>
                <a:buFontTx/>
                <a:buNone/>
              </a:pPr>
              <a:r>
                <a:rPr lang="en-GB" altLang="en-US" sz="1500" dirty="0">
                  <a:solidFill>
                    <a:schemeClr val="tx1"/>
                  </a:solidFill>
                </a:rPr>
                <a:t>Mandela was a man who stood up against apartheid. This was a time when black people were not treated as well as white people. There was a lot of unfairness. Mandela was kept in prison for 27 years because he tried to make things fairer in Africa for black people.</a:t>
              </a: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r="125" b="22285"/>
            <a:stretch/>
          </p:blipFill>
          <p:spPr>
            <a:xfrm>
              <a:off x="755649" y="1369244"/>
              <a:ext cx="3811585" cy="2224421"/>
            </a:xfrm>
            <a:prstGeom prst="roundRect">
              <a:avLst>
                <a:gd name="adj" fmla="val 8511"/>
              </a:avLst>
            </a:prstGeom>
          </p:spPr>
        </p:pic>
      </p:grpSp>
      <p:grpSp>
        <p:nvGrpSpPr>
          <p:cNvPr id="9" name="Group 8"/>
          <p:cNvGrpSpPr>
            <a:grpSpLocks/>
          </p:cNvGrpSpPr>
          <p:nvPr/>
        </p:nvGrpSpPr>
        <p:grpSpPr bwMode="auto">
          <a:xfrm>
            <a:off x="4705350" y="1370013"/>
            <a:ext cx="3683000" cy="3651250"/>
            <a:chOff x="4705350" y="1369244"/>
            <a:chExt cx="3683000" cy="3651297"/>
          </a:xfrm>
        </p:grpSpPr>
        <p:sp>
          <p:nvSpPr>
            <p:cNvPr id="10246" name="Rounded Rectangle 18"/>
            <p:cNvSpPr>
              <a:spLocks noChangeArrowheads="1"/>
            </p:cNvSpPr>
            <p:nvPr/>
          </p:nvSpPr>
          <p:spPr bwMode="auto">
            <a:xfrm>
              <a:off x="4705350" y="3852543"/>
              <a:ext cx="3683000" cy="116799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dirty="0">
                  <a:solidFill>
                    <a:schemeClr val="tx1"/>
                  </a:solidFill>
                </a:rPr>
                <a:t>Archbishop Desmond Tutu</a:t>
              </a:r>
            </a:p>
            <a:p>
              <a:pPr eaLnBrk="1" hangingPunct="1">
                <a:lnSpc>
                  <a:spcPct val="100000"/>
                </a:lnSpc>
                <a:spcBef>
                  <a:spcPct val="0"/>
                </a:spcBef>
                <a:buFontTx/>
                <a:buNone/>
              </a:pPr>
              <a:r>
                <a:rPr lang="en-GB" altLang="en-US" sz="1600" dirty="0">
                  <a:solidFill>
                    <a:schemeClr val="tx1"/>
                  </a:solidFill>
                </a:rPr>
                <a:t>Tutu is an important man who also stood up against apartheid and tried to make life better for black people.</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975" t="-117" r="2080" b="13121"/>
            <a:stretch/>
          </p:blipFill>
          <p:spPr>
            <a:xfrm>
              <a:off x="4705350" y="1369244"/>
              <a:ext cx="3683000" cy="2227406"/>
            </a:xfrm>
            <a:prstGeom prst="roundRect">
              <a:avLst>
                <a:gd name="adj" fmla="val 6623"/>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49" y="1364679"/>
            <a:ext cx="3811588" cy="4548950"/>
            <a:chOff x="755649" y="1364679"/>
            <a:chExt cx="3811588" cy="454895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597" b="52990"/>
            <a:stretch/>
          </p:blipFill>
          <p:spPr>
            <a:xfrm>
              <a:off x="755649" y="1364679"/>
              <a:ext cx="3811587" cy="2378628"/>
            </a:xfrm>
            <a:prstGeom prst="roundRect">
              <a:avLst>
                <a:gd name="adj" fmla="val 13657"/>
              </a:avLst>
            </a:prstGeom>
          </p:spPr>
        </p:pic>
        <p:sp>
          <p:nvSpPr>
            <p:cNvPr id="5" name="Rounded Rectangle 17"/>
            <p:cNvSpPr>
              <a:spLocks noChangeArrowheads="1"/>
            </p:cNvSpPr>
            <p:nvPr/>
          </p:nvSpPr>
          <p:spPr bwMode="auto">
            <a:xfrm>
              <a:off x="755651" y="4009939"/>
              <a:ext cx="3811586" cy="1903690"/>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err="1"/>
                <a:t>Wangari</a:t>
              </a:r>
              <a:r>
                <a:rPr lang="en-GB" sz="1600" b="1" dirty="0"/>
                <a:t> Maathai</a:t>
              </a:r>
            </a:p>
            <a:p>
              <a:pPr eaLnBrk="1" hangingPunct="1">
                <a:lnSpc>
                  <a:spcPct val="100000"/>
                </a:lnSpc>
                <a:spcBef>
                  <a:spcPct val="0"/>
                </a:spcBef>
                <a:buNone/>
              </a:pPr>
              <a:r>
                <a:rPr lang="en-GB" sz="1600" dirty="0"/>
                <a:t>Maathai founded the Green Belt Movement in 1977 which encourages people to plant trees to help the environment. She won the Nobel Peace Prize in 2004 for the work she does for the environment and human rights.</a:t>
              </a:r>
            </a:p>
          </p:txBody>
        </p:sp>
      </p:grpSp>
      <p:sp>
        <p:nvSpPr>
          <p:cNvPr id="6"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Fredrick Onyango and Sean Hurt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56559" y="1364679"/>
            <a:ext cx="3657600" cy="4575439"/>
            <a:chOff x="4756559" y="1364679"/>
            <a:chExt cx="3657600" cy="4575439"/>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2981"/>
            <a:stretch/>
          </p:blipFill>
          <p:spPr>
            <a:xfrm>
              <a:off x="5663548" y="1364679"/>
              <a:ext cx="2087879" cy="2380759"/>
            </a:xfrm>
            <a:prstGeom prst="roundRect">
              <a:avLst>
                <a:gd name="adj" fmla="val 12020"/>
              </a:avLst>
            </a:prstGeom>
          </p:spPr>
        </p:pic>
        <p:sp>
          <p:nvSpPr>
            <p:cNvPr id="8" name="Rounded Rectangle 18"/>
            <p:cNvSpPr>
              <a:spLocks noChangeArrowheads="1"/>
            </p:cNvSpPr>
            <p:nvPr/>
          </p:nvSpPr>
          <p:spPr bwMode="auto">
            <a:xfrm>
              <a:off x="4756559" y="3983450"/>
              <a:ext cx="3657600" cy="195666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President Ellen Johnson </a:t>
              </a:r>
              <a:r>
                <a:rPr lang="en-GB" sz="1600" b="1" dirty="0" err="1"/>
                <a:t>Sirleaf</a:t>
              </a:r>
              <a:endParaRPr lang="en-GB" sz="1600" b="1" dirty="0"/>
            </a:p>
            <a:p>
              <a:pPr eaLnBrk="1" hangingPunct="1">
                <a:lnSpc>
                  <a:spcPct val="100000"/>
                </a:lnSpc>
                <a:spcBef>
                  <a:spcPct val="0"/>
                </a:spcBef>
                <a:buNone/>
              </a:pPr>
              <a:r>
                <a:rPr lang="en-GB" sz="1600" dirty="0" err="1"/>
                <a:t>Sirleaf</a:t>
              </a:r>
              <a:r>
                <a:rPr lang="en-GB" sz="1600" dirty="0"/>
                <a:t> became Africa’s first female president in 2006. She was the President of Liberia until 2018 and received the Nobel Peace Prize in 2011 for her work in improving women’s rights.</a:t>
              </a:r>
            </a:p>
          </p:txBody>
        </p:sp>
      </p:grpSp>
    </p:spTree>
    <p:extLst>
      <p:ext uri="{BB962C8B-B14F-4D97-AF65-F5344CB8AC3E}">
        <p14:creationId xmlns:p14="http://schemas.microsoft.com/office/powerpoint/2010/main" val="31403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dirty="0">
                <a:latin typeface="Twinkl SemiBold" pitchFamily="2" charset="0"/>
              </a:rPr>
              <a:t>Famous African People</a:t>
            </a:r>
          </a:p>
        </p:txBody>
      </p:sp>
      <p:grpSp>
        <p:nvGrpSpPr>
          <p:cNvPr id="9" name="Group 8"/>
          <p:cNvGrpSpPr/>
          <p:nvPr/>
        </p:nvGrpSpPr>
        <p:grpSpPr>
          <a:xfrm>
            <a:off x="755651" y="1289178"/>
            <a:ext cx="3811586" cy="4816628"/>
            <a:chOff x="755651" y="1289178"/>
            <a:chExt cx="3811586" cy="4816628"/>
          </a:xfrm>
        </p:grpSpPr>
        <p:sp>
          <p:nvSpPr>
            <p:cNvPr id="5" name="Rounded Rectangle 17"/>
            <p:cNvSpPr>
              <a:spLocks noChangeArrowheads="1"/>
            </p:cNvSpPr>
            <p:nvPr/>
          </p:nvSpPr>
          <p:spPr bwMode="auto">
            <a:xfrm>
              <a:off x="755651" y="3814924"/>
              <a:ext cx="3811586" cy="2290882"/>
            </a:xfrm>
            <a:prstGeom prst="roundRect">
              <a:avLst>
                <a:gd name="adj" fmla="val 8088"/>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Lupita Nyong’o</a:t>
              </a:r>
            </a:p>
            <a:p>
              <a:pPr eaLnBrk="1" hangingPunct="1">
                <a:lnSpc>
                  <a:spcPct val="100000"/>
                </a:lnSpc>
                <a:spcBef>
                  <a:spcPct val="0"/>
                </a:spcBef>
                <a:buNone/>
              </a:pPr>
              <a:r>
                <a:rPr lang="en-GB" sz="1500" dirty="0"/>
                <a:t>Nyong’o is the daughter of a Kenyan politician. She was born in Mexico but raised in Kenya. She has performed in several Hollywood films including 12 Years a Slave and more recently, Black Panther. She is very vocal about women and animal rights and has even written a children’s book called </a:t>
              </a:r>
              <a:r>
                <a:rPr lang="en-GB" sz="1500" dirty="0" err="1"/>
                <a:t>Sulwe</a:t>
              </a:r>
              <a:r>
                <a:rPr lang="en-GB" sz="1500" dirty="0"/>
                <a: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511" b="14599"/>
            <a:stretch/>
          </p:blipFill>
          <p:spPr>
            <a:xfrm>
              <a:off x="1705419" y="1289178"/>
              <a:ext cx="1912050" cy="2433467"/>
            </a:xfrm>
            <a:prstGeom prst="roundRect">
              <a:avLst/>
            </a:prstGeom>
          </p:spPr>
        </p:pic>
      </p:grpSp>
      <p:sp>
        <p:nvSpPr>
          <p:cNvPr id="7" name="Rectangle 16"/>
          <p:cNvSpPr>
            <a:spLocks noChangeArrowheads="1"/>
          </p:cNvSpPr>
          <p:nvPr/>
        </p:nvSpPr>
        <p:spPr bwMode="auto">
          <a:xfrm>
            <a:off x="1527174" y="6140450"/>
            <a:ext cx="622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dirty="0">
                <a:solidFill>
                  <a:schemeClr val="tx1"/>
                </a:solidFill>
                <a:latin typeface="BPreplay" panose="02000503000000020004" pitchFamily="50" charset="0"/>
              </a:rPr>
              <a:t>Photo courtesy of Daniel Benavides from Austin and </a:t>
            </a:r>
            <a:r>
              <a:rPr lang="en-GB" altLang="en-US" sz="700" dirty="0" err="1">
                <a:solidFill>
                  <a:schemeClr val="tx1"/>
                </a:solidFill>
                <a:latin typeface="BPreplay" panose="02000503000000020004" pitchFamily="50" charset="0"/>
              </a:rPr>
              <a:t>GovernmentZA</a:t>
            </a:r>
            <a:r>
              <a:rPr lang="en-GB" altLang="en-US" sz="700" dirty="0">
                <a:solidFill>
                  <a:schemeClr val="tx1"/>
                </a:solidFill>
                <a:latin typeface="BPreplay" panose="02000503000000020004" pitchFamily="50" charset="0"/>
              </a:rPr>
              <a:t>  (@Wikimedia.com) - granted under creative commons licence - attribution</a:t>
            </a:r>
            <a:endParaRPr lang="en-GB" altLang="en-US" sz="600" dirty="0">
              <a:solidFill>
                <a:schemeClr val="tx1"/>
              </a:solidFill>
              <a:latin typeface="BPreplay" panose="02000503000000020004" pitchFamily="50" charset="0"/>
            </a:endParaRPr>
          </a:p>
        </p:txBody>
      </p:sp>
      <p:grpSp>
        <p:nvGrpSpPr>
          <p:cNvPr id="10" name="Group 9"/>
          <p:cNvGrpSpPr/>
          <p:nvPr/>
        </p:nvGrpSpPr>
        <p:grpSpPr>
          <a:xfrm>
            <a:off x="4748170" y="1448569"/>
            <a:ext cx="3657600" cy="4657237"/>
            <a:chOff x="4748170" y="1448569"/>
            <a:chExt cx="3657600" cy="4657237"/>
          </a:xfrm>
        </p:grpSpPr>
        <p:sp>
          <p:nvSpPr>
            <p:cNvPr id="6" name="Rounded Rectangle 18"/>
            <p:cNvSpPr>
              <a:spLocks noChangeArrowheads="1"/>
            </p:cNvSpPr>
            <p:nvPr/>
          </p:nvSpPr>
          <p:spPr bwMode="auto">
            <a:xfrm>
              <a:off x="4748170" y="3360468"/>
              <a:ext cx="3657600" cy="2745338"/>
            </a:xfrm>
            <a:prstGeom prst="roundRect">
              <a:avLst>
                <a:gd name="adj" fmla="val 1187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wrap="square" tIns="3600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sz="1600" b="1" dirty="0"/>
                <a:t>Caster </a:t>
              </a:r>
              <a:r>
                <a:rPr lang="en-GB" sz="1600" b="1" dirty="0" err="1"/>
                <a:t>Semenya</a:t>
              </a:r>
              <a:endParaRPr lang="en-GB" sz="1600" b="1" dirty="0"/>
            </a:p>
            <a:p>
              <a:pPr eaLnBrk="1" hangingPunct="1">
                <a:lnSpc>
                  <a:spcPct val="100000"/>
                </a:lnSpc>
                <a:spcBef>
                  <a:spcPct val="0"/>
                </a:spcBef>
                <a:buNone/>
              </a:pPr>
              <a:r>
                <a:rPr lang="en-GB" sz="1600" dirty="0" err="1"/>
                <a:t>Semenya</a:t>
              </a:r>
              <a:r>
                <a:rPr lang="en-GB" sz="1600" dirty="0"/>
                <a:t> is a South African athlete who won a gold medal at the 2012 and 2016 Olympics. She was chosen to carry the country’s flag during the opening ceremony of the 2012 Summer Olympics. In 2016, she became the first person to win all three of the 400m, 800m and 1500m race titles.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b="27672"/>
            <a:stretch/>
          </p:blipFill>
          <p:spPr>
            <a:xfrm>
              <a:off x="4748171" y="1448569"/>
              <a:ext cx="3657599" cy="1831961"/>
            </a:xfrm>
            <a:prstGeom prst="roundRect">
              <a:avLst>
                <a:gd name="adj" fmla="val 17130"/>
              </a:avLst>
            </a:prstGeom>
          </p:spPr>
        </p:pic>
      </p:grpSp>
    </p:spTree>
    <p:extLst>
      <p:ext uri="{BB962C8B-B14F-4D97-AF65-F5344CB8AC3E}">
        <p14:creationId xmlns:p14="http://schemas.microsoft.com/office/powerpoint/2010/main" val="20847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Famous African People</a:t>
            </a:r>
          </a:p>
        </p:txBody>
      </p:sp>
      <p:sp>
        <p:nvSpPr>
          <p:cNvPr id="11267" name="Rectangle 15"/>
          <p:cNvSpPr>
            <a:spLocks noChangeArrowheads="1"/>
          </p:cNvSpPr>
          <p:nvPr/>
        </p:nvSpPr>
        <p:spPr bwMode="auto">
          <a:xfrm>
            <a:off x="1527175" y="6140450"/>
            <a:ext cx="60896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700">
                <a:solidFill>
                  <a:schemeClr val="tx1"/>
                </a:solidFill>
                <a:latin typeface="BPreplay" panose="02000503000000020004" pitchFamily="50" charset="0"/>
              </a:rPr>
              <a:t>Photo courtesy NH53 and jaguarmena (@flickr.com) - granted under creative commons licence - attribution</a:t>
            </a:r>
            <a:endParaRPr lang="en-GB" altLang="en-US" sz="600">
              <a:solidFill>
                <a:schemeClr val="tx1"/>
              </a:solidFill>
              <a:latin typeface="BPreplay" panose="02000503000000020004" pitchFamily="50" charset="0"/>
            </a:endParaRPr>
          </a:p>
        </p:txBody>
      </p:sp>
      <p:grpSp>
        <p:nvGrpSpPr>
          <p:cNvPr id="18" name="Group 17"/>
          <p:cNvGrpSpPr>
            <a:grpSpLocks/>
          </p:cNvGrpSpPr>
          <p:nvPr/>
        </p:nvGrpSpPr>
        <p:grpSpPr bwMode="auto">
          <a:xfrm>
            <a:off x="750888" y="1350963"/>
            <a:ext cx="3821112" cy="4643437"/>
            <a:chOff x="750885" y="1350459"/>
            <a:chExt cx="3821115" cy="4644186"/>
          </a:xfrm>
        </p:grpSpPr>
        <p:sp>
          <p:nvSpPr>
            <p:cNvPr id="11272" name="Rounded Rectangle 10"/>
            <p:cNvSpPr>
              <a:spLocks noChangeArrowheads="1"/>
            </p:cNvSpPr>
            <p:nvPr/>
          </p:nvSpPr>
          <p:spPr bwMode="auto">
            <a:xfrm>
              <a:off x="750885" y="3719896"/>
              <a:ext cx="3811585" cy="2274749"/>
            </a:xfrm>
            <a:prstGeom prst="roundRect">
              <a:avLst>
                <a:gd name="adj" fmla="val 6639"/>
              </a:avLst>
            </a:prstGeom>
            <a:solidFill>
              <a:srgbClr val="F5C94F"/>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dirty="0">
                  <a:solidFill>
                    <a:schemeClr val="tx1"/>
                  </a:solidFill>
                </a:rPr>
                <a:t>Chris </a:t>
              </a:r>
              <a:r>
                <a:rPr lang="en-GB" altLang="en-US" sz="1500" b="1" dirty="0" err="1">
                  <a:solidFill>
                    <a:schemeClr val="tx1"/>
                  </a:solidFill>
                </a:rPr>
                <a:t>Froome</a:t>
              </a:r>
              <a:endParaRPr lang="en-GB" altLang="en-US" sz="1500" b="1" dirty="0">
                <a:solidFill>
                  <a:schemeClr val="tx1"/>
                </a:solidFill>
              </a:endParaRPr>
            </a:p>
            <a:p>
              <a:pPr eaLnBrk="1" hangingPunct="1">
                <a:lnSpc>
                  <a:spcPct val="100000"/>
                </a:lnSpc>
                <a:spcBef>
                  <a:spcPct val="0"/>
                </a:spcBef>
                <a:buFontTx/>
                <a:buNone/>
              </a:pPr>
              <a:r>
                <a:rPr lang="en-GB" altLang="en-US" sz="1500" dirty="0" err="1">
                  <a:solidFill>
                    <a:schemeClr val="tx1"/>
                  </a:solidFill>
                </a:rPr>
                <a:t>Froome</a:t>
              </a:r>
              <a:r>
                <a:rPr lang="en-GB" altLang="en-US" sz="1500" dirty="0">
                  <a:solidFill>
                    <a:schemeClr val="tx1"/>
                  </a:solidFill>
                </a:rPr>
                <a:t> was born in Nairobi, Kenya, and was brought up in Kenya and South Africa, where he learned to cycle. He competed for Kenya until 2008. In 2008, he decided to ride for Britain because he had a British passport, and his father and grandparents were born in Britain. </a:t>
              </a:r>
              <a:r>
                <a:rPr lang="en-GB" altLang="en-US" sz="1500" dirty="0" err="1">
                  <a:solidFill>
                    <a:schemeClr val="tx1"/>
                  </a:solidFill>
                </a:rPr>
                <a:t>Froome</a:t>
              </a:r>
              <a:r>
                <a:rPr lang="en-GB" altLang="en-US" sz="1500" dirty="0">
                  <a:solidFill>
                    <a:schemeClr val="tx1"/>
                  </a:solidFill>
                </a:rPr>
                <a:t> won the Tour de France in 2013.</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 r="24461" b="32389"/>
            <a:stretch/>
          </p:blipFill>
          <p:spPr>
            <a:xfrm>
              <a:off x="750885" y="1350459"/>
              <a:ext cx="3821115" cy="2281192"/>
            </a:xfrm>
            <a:prstGeom prst="roundRect">
              <a:avLst>
                <a:gd name="adj" fmla="val 7939"/>
              </a:avLst>
            </a:prstGeom>
          </p:spPr>
        </p:pic>
      </p:grpSp>
      <p:grpSp>
        <p:nvGrpSpPr>
          <p:cNvPr id="19" name="Group 18"/>
          <p:cNvGrpSpPr>
            <a:grpSpLocks/>
          </p:cNvGrpSpPr>
          <p:nvPr/>
        </p:nvGrpSpPr>
        <p:grpSpPr bwMode="auto">
          <a:xfrm>
            <a:off x="4714875" y="1346200"/>
            <a:ext cx="3673475" cy="4211638"/>
            <a:chOff x="4714874" y="1345876"/>
            <a:chExt cx="3673475" cy="4212475"/>
          </a:xfrm>
        </p:grpSpPr>
        <p:sp>
          <p:nvSpPr>
            <p:cNvPr id="11270" name="Rounded Rectangle 11"/>
            <p:cNvSpPr>
              <a:spLocks noChangeArrowheads="1"/>
            </p:cNvSpPr>
            <p:nvPr/>
          </p:nvSpPr>
          <p:spPr bwMode="auto">
            <a:xfrm>
              <a:off x="4714874" y="3719896"/>
              <a:ext cx="3673475" cy="1838455"/>
            </a:xfrm>
            <a:prstGeom prst="roundRect">
              <a:avLst>
                <a:gd name="adj" fmla="val 7940"/>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500" b="1">
                  <a:solidFill>
                    <a:schemeClr val="tx1"/>
                  </a:solidFill>
                </a:rPr>
                <a:t>Sir Mo Farah</a:t>
              </a:r>
            </a:p>
            <a:p>
              <a:pPr eaLnBrk="1" hangingPunct="1">
                <a:lnSpc>
                  <a:spcPct val="100000"/>
                </a:lnSpc>
                <a:spcBef>
                  <a:spcPct val="0"/>
                </a:spcBef>
                <a:buFontTx/>
                <a:buNone/>
              </a:pPr>
              <a:r>
                <a:rPr lang="en-GB" altLang="en-US" sz="1500">
                  <a:solidFill>
                    <a:schemeClr val="tx1"/>
                  </a:solidFill>
                </a:rPr>
                <a:t>Mo Farah was born in Somalia and moved to England as a child. </a:t>
              </a:r>
              <a:r>
                <a:rPr lang="en-GB" altLang="en-US" sz="1600">
                  <a:solidFill>
                    <a:schemeClr val="tx1"/>
                  </a:solidFill>
                </a:rPr>
                <a:t>He became a</a:t>
              </a:r>
              <a:r>
                <a:rPr lang="en-GB" altLang="en-US" sz="1500">
                  <a:solidFill>
                    <a:schemeClr val="tx1"/>
                  </a:solidFill>
                </a:rPr>
                <a:t> double Olympic champion after winning gold in 2 events at the 2012 Olympics. </a:t>
              </a:r>
              <a:r>
                <a:rPr lang="en-GB" altLang="en-US" sz="1600"/>
                <a:t>Farah was knighted </a:t>
              </a:r>
              <a:br>
                <a:rPr lang="en-GB" altLang="en-US" sz="1600"/>
              </a:br>
              <a:r>
                <a:rPr lang="en-GB" altLang="en-US" sz="1600"/>
                <a:t>in 2017 for his services to athletics.</a:t>
              </a:r>
              <a:endParaRPr lang="en-GB" altLang="en-US" sz="1500">
                <a:solidFill>
                  <a:schemeClr val="tx1"/>
                </a:solidFill>
              </a:endParaRP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b="6694"/>
            <a:stretch/>
          </p:blipFill>
          <p:spPr>
            <a:xfrm>
              <a:off x="4714874" y="1345876"/>
              <a:ext cx="3673475" cy="2285775"/>
            </a:xfrm>
            <a:prstGeom prst="roundRect">
              <a:avLst>
                <a:gd name="adj" fmla="val 7335"/>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p:cNvSpPr>
          <p:nvPr/>
        </p:nvSpPr>
        <p:spPr bwMode="auto">
          <a:xfrm>
            <a:off x="457200" y="569913"/>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4000" b="1">
                <a:latin typeface="Twinkl SemiBold" pitchFamily="2" charset="0"/>
              </a:rPr>
              <a:t>Landmarks</a:t>
            </a:r>
          </a:p>
        </p:txBody>
      </p:sp>
      <p:sp>
        <p:nvSpPr>
          <p:cNvPr id="12291" name="Rectangle 1"/>
          <p:cNvSpPr>
            <a:spLocks noChangeArrowheads="1"/>
          </p:cNvSpPr>
          <p:nvPr/>
        </p:nvSpPr>
        <p:spPr bwMode="auto">
          <a:xfrm>
            <a:off x="755650" y="1308100"/>
            <a:ext cx="763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are many magnificent landmarks in Africa.</a:t>
            </a:r>
          </a:p>
        </p:txBody>
      </p:sp>
      <p:grpSp>
        <p:nvGrpSpPr>
          <p:cNvPr id="6" name="Group 5"/>
          <p:cNvGrpSpPr>
            <a:grpSpLocks/>
          </p:cNvGrpSpPr>
          <p:nvPr/>
        </p:nvGrpSpPr>
        <p:grpSpPr bwMode="auto">
          <a:xfrm>
            <a:off x="755650" y="1738313"/>
            <a:ext cx="7632700" cy="4264025"/>
            <a:chOff x="755650" y="1738308"/>
            <a:chExt cx="7632701" cy="4264220"/>
          </a:xfrm>
        </p:grpSpPr>
        <p:sp>
          <p:nvSpPr>
            <p:cNvPr id="12293" name="Rounded Rectangle 2"/>
            <p:cNvSpPr>
              <a:spLocks noChangeArrowheads="1"/>
            </p:cNvSpPr>
            <p:nvPr/>
          </p:nvSpPr>
          <p:spPr bwMode="auto">
            <a:xfrm>
              <a:off x="755651" y="4674505"/>
              <a:ext cx="7632700" cy="1328023"/>
            </a:xfrm>
            <a:prstGeom prst="roundRect">
              <a:avLst>
                <a:gd name="adj" fmla="val 12366"/>
              </a:avLst>
            </a:prstGeom>
            <a:solidFill>
              <a:srgbClr val="91CD3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The Egyptian pyramids </a:t>
              </a:r>
            </a:p>
            <a:p>
              <a:pPr eaLnBrk="1" hangingPunct="1">
                <a:lnSpc>
                  <a:spcPct val="100000"/>
                </a:lnSpc>
                <a:spcBef>
                  <a:spcPct val="0"/>
                </a:spcBef>
                <a:buFontTx/>
                <a:buNone/>
              </a:pPr>
              <a:r>
                <a:rPr lang="en-GB" altLang="en-US">
                  <a:solidFill>
                    <a:schemeClr val="tx1"/>
                  </a:solidFill>
                </a:rPr>
                <a:t>These are in Egypt and were built over 4000 years ago.</a:t>
              </a:r>
            </a:p>
            <a:p>
              <a:pPr eaLnBrk="1" hangingPunct="1">
                <a:lnSpc>
                  <a:spcPct val="100000"/>
                </a:lnSpc>
                <a:spcBef>
                  <a:spcPct val="0"/>
                </a:spcBef>
                <a:buFontTx/>
                <a:buNone/>
              </a:pPr>
              <a:r>
                <a:rPr lang="en-GB" altLang="en-US">
                  <a:solidFill>
                    <a:schemeClr val="tx1"/>
                  </a:solidFill>
                </a:rPr>
                <a:t>The most famous of these pyramids are found in Giza, near Cairo.</a:t>
              </a:r>
            </a:p>
            <a:p>
              <a:pPr eaLnBrk="1" hangingPunct="1">
                <a:lnSpc>
                  <a:spcPct val="100000"/>
                </a:lnSpc>
                <a:spcBef>
                  <a:spcPct val="0"/>
                </a:spcBef>
                <a:buFontTx/>
                <a:buNone/>
              </a:pPr>
              <a:r>
                <a:rPr lang="en-GB" altLang="en-US">
                  <a:solidFill>
                    <a:schemeClr val="tx1"/>
                  </a:solidFill>
                </a:rPr>
                <a:t>They were built as tombs for the pharaohs.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5556" b="35555"/>
            <a:stretch/>
          </p:blipFill>
          <p:spPr>
            <a:xfrm>
              <a:off x="755650" y="1738308"/>
              <a:ext cx="7632700" cy="2798685"/>
            </a:xfrm>
            <a:prstGeom prst="roundRect">
              <a:avLst>
                <a:gd name="adj" fmla="val 6457"/>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TotalTime>
  <Words>996</Words>
  <Application>Microsoft Office PowerPoint</Application>
  <PresentationFormat>On-screen Show (4:3)</PresentationFormat>
  <Paragraphs>78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Twinkl SemiBold</vt:lpstr>
      <vt:lpstr>Twinkl</vt:lpstr>
      <vt:lpstr>Sassoon Infant Rg</vt:lpstr>
      <vt:lpstr>BPreplay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Windows User</cp:lastModifiedBy>
  <cp:revision>146</cp:revision>
  <dcterms:created xsi:type="dcterms:W3CDTF">2014-10-01T16:09:27Z</dcterms:created>
  <dcterms:modified xsi:type="dcterms:W3CDTF">2020-03-19T15:01:18Z</dcterms:modified>
</cp:coreProperties>
</file>