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2"/>
  </p:notesMasterIdLst>
  <p:handoutMasterIdLst>
    <p:handoutMasterId r:id="rId13"/>
  </p:handoutMasterIdLst>
  <p:sldIdLst>
    <p:sldId id="258" r:id="rId2"/>
    <p:sldId id="264" r:id="rId3"/>
    <p:sldId id="274" r:id="rId4"/>
    <p:sldId id="275" r:id="rId5"/>
    <p:sldId id="276" r:id="rId6"/>
    <p:sldId id="277" r:id="rId7"/>
    <p:sldId id="279" r:id="rId8"/>
    <p:sldId id="278" r:id="rId9"/>
    <p:sldId id="280" r:id="rId10"/>
    <p:sldId id="267" r:id="rId11"/>
  </p:sldIdLst>
  <p:sldSz cx="9144000" cy="6858000" type="screen4x3"/>
  <p:notesSz cx="6858000" cy="9144000"/>
  <p:embeddedFontLst>
    <p:embeddedFont>
      <p:font typeface="Twinkl" charset="0"/>
      <p:regular r:id="rId14"/>
      <p:bold r:id="rId15"/>
    </p:embeddedFont>
    <p:embeddedFont>
      <p:font typeface="NTR" charset="0"/>
      <p:regular r:id="rId16"/>
    </p:embeddedFont>
    <p:embeddedFont>
      <p:font typeface="Calibri" pitchFamily="34" charset="0"/>
      <p:regular r:id="rId17"/>
      <p:bold r:id="rId18"/>
      <p:italic r:id="rId19"/>
      <p:bold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B001"/>
    <a:srgbClr val="88BD2F"/>
    <a:srgbClr val="A673AE"/>
    <a:srgbClr val="00A7E6"/>
    <a:srgbClr val="F2854C"/>
    <a:srgbClr val="E9506C"/>
    <a:srgbClr val="FDCF81"/>
    <a:srgbClr val="64196B"/>
    <a:srgbClr val="8C358A"/>
    <a:srgbClr val="6993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p:scale>
          <a:sx n="80" d="100"/>
          <a:sy n="80" d="100"/>
        </p:scale>
        <p:origin x="-1026" y="-18"/>
      </p:cViewPr>
      <p:guideLst>
        <p:guide orient="horz" pos="2160"/>
        <p:guide orient="horz" pos="3974"/>
        <p:guide orient="horz" pos="346"/>
        <p:guide orient="horz" pos="482"/>
        <p:guide orient="horz" pos="3838"/>
        <p:guide pos="2880"/>
        <p:guide pos="340"/>
        <p:guide pos="5420"/>
        <p:guide pos="476"/>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05/05/2020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05/05/2020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smtClean="0"/>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 Id="rId5" Type="http://schemas.openxmlformats.org/officeDocument/2006/relationships/image" Target="../media/image32.png"/><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22.png"/><Relationship Id="rId3" Type="http://schemas.openxmlformats.org/officeDocument/2006/relationships/image" Target="../media/image34.png"/><Relationship Id="rId7" Type="http://schemas.openxmlformats.org/officeDocument/2006/relationships/image" Target="../media/image27.png"/><Relationship Id="rId12" Type="http://schemas.openxmlformats.org/officeDocument/2006/relationships/image" Target="../media/image41.png"/><Relationship Id="rId2" Type="http://schemas.openxmlformats.org/officeDocument/2006/relationships/image" Target="../media/image33.png"/><Relationship Id="rId1" Type="http://schemas.openxmlformats.org/officeDocument/2006/relationships/slideLayout" Target="../slideLayouts/slideLayout3.xml"/><Relationship Id="rId6" Type="http://schemas.openxmlformats.org/officeDocument/2006/relationships/image" Target="../media/image37.png"/><Relationship Id="rId11" Type="http://schemas.openxmlformats.org/officeDocument/2006/relationships/image" Target="../media/image40.png"/><Relationship Id="rId5" Type="http://schemas.openxmlformats.org/officeDocument/2006/relationships/image" Target="../media/image36.png"/><Relationship Id="rId10" Type="http://schemas.openxmlformats.org/officeDocument/2006/relationships/image" Target="../media/image39.png"/><Relationship Id="rId4" Type="http://schemas.openxmlformats.org/officeDocument/2006/relationships/image" Target="../media/image35.png"/><Relationship Id="rId9"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smtClean="0">
                <a:latin typeface="+mn-lt"/>
              </a:rPr>
              <a:t>Where Does Food Come From?</a:t>
            </a:r>
            <a:endParaRPr lang="en-GB" sz="3600" dirty="0">
              <a:latin typeface="+mn-lt"/>
            </a:endParaRPr>
          </a:p>
        </p:txBody>
      </p:sp>
      <p:sp>
        <p:nvSpPr>
          <p:cNvPr id="2" name="Rounded Rectangle 1"/>
          <p:cNvSpPr/>
          <p:nvPr/>
        </p:nvSpPr>
        <p:spPr>
          <a:xfrm>
            <a:off x="755650" y="1351007"/>
            <a:ext cx="7632700" cy="494269"/>
          </a:xfrm>
          <a:prstGeom prst="roundRect">
            <a:avLst/>
          </a:prstGeom>
          <a:solidFill>
            <a:srgbClr val="0095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114300">
              <a:spcBef>
                <a:spcPts val="0"/>
              </a:spcBef>
              <a:buNone/>
            </a:pPr>
            <a:r>
              <a:rPr lang="en-US" dirty="0">
                <a:solidFill>
                  <a:schemeClr val="bg1"/>
                </a:solidFill>
                <a:latin typeface="Twinkl" pitchFamily="2" charset="0"/>
              </a:rPr>
              <a:t>What is your </a:t>
            </a:r>
            <a:r>
              <a:rPr lang="en-US" dirty="0" err="1">
                <a:solidFill>
                  <a:schemeClr val="bg1"/>
                </a:solidFill>
                <a:latin typeface="Twinkl" pitchFamily="2" charset="0"/>
              </a:rPr>
              <a:t>favourite</a:t>
            </a:r>
            <a:r>
              <a:rPr lang="en-US" dirty="0">
                <a:solidFill>
                  <a:schemeClr val="bg1"/>
                </a:solidFill>
                <a:latin typeface="Twinkl" pitchFamily="2" charset="0"/>
              </a:rPr>
              <a:t> food? </a:t>
            </a:r>
          </a:p>
        </p:txBody>
      </p:sp>
      <p:sp>
        <p:nvSpPr>
          <p:cNvPr id="6" name="Rounded Rectangle 5"/>
          <p:cNvSpPr/>
          <p:nvPr/>
        </p:nvSpPr>
        <p:spPr>
          <a:xfrm>
            <a:off x="755650" y="1931774"/>
            <a:ext cx="7632700" cy="494269"/>
          </a:xfrm>
          <a:prstGeom prst="roundRect">
            <a:avLst/>
          </a:prstGeom>
          <a:solidFill>
            <a:srgbClr val="67C1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114300">
              <a:spcBef>
                <a:spcPts val="0"/>
              </a:spcBef>
              <a:buNone/>
            </a:pPr>
            <a:r>
              <a:rPr lang="en-US" dirty="0">
                <a:solidFill>
                  <a:schemeClr val="bg1"/>
                </a:solidFill>
                <a:latin typeface="Twinkl" pitchFamily="2" charset="0"/>
              </a:rPr>
              <a:t>Do you know where it comes from?</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95408" y="3380172"/>
            <a:ext cx="873105" cy="2772031"/>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6545" y="3380172"/>
            <a:ext cx="790305" cy="2772031"/>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14755" y="2570205"/>
            <a:ext cx="2206512" cy="1722806"/>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479810" y="2817340"/>
            <a:ext cx="814925" cy="923582"/>
          </a:xfrm>
          <a:prstGeom prst="rect">
            <a:avLst/>
          </a:prstGeom>
        </p:spPr>
      </p:pic>
      <p:grpSp>
        <p:nvGrpSpPr>
          <p:cNvPr id="15" name="Group 14"/>
          <p:cNvGrpSpPr/>
          <p:nvPr/>
        </p:nvGrpSpPr>
        <p:grpSpPr>
          <a:xfrm>
            <a:off x="5710991" y="2570205"/>
            <a:ext cx="2199830" cy="1717589"/>
            <a:chOff x="5710991" y="2570205"/>
            <a:chExt cx="2199830" cy="1717589"/>
          </a:xfrm>
        </p:grpSpPr>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10991" y="2570205"/>
              <a:ext cx="2199830" cy="1717589"/>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59609" y="2865181"/>
              <a:ext cx="1115334" cy="875741"/>
            </a:xfrm>
            <a:prstGeom prst="rect">
              <a:avLst/>
            </a:prstGeom>
          </p:spPr>
        </p:pic>
      </p:grpSp>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50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nodeType="with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nodeType="withEffect">
                                  <p:stCondLst>
                                    <p:cond delay="25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1014625" y="2706071"/>
            <a:ext cx="2157970" cy="2157970"/>
          </a:xfrm>
          <a:prstGeom prst="ellipse">
            <a:avLst/>
          </a:prstGeom>
          <a:solidFill>
            <a:srgbClr val="FDC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p:txBody>
          <a:bodyPr/>
          <a:lstStyle/>
          <a:p>
            <a:r>
              <a:rPr lang="en-GB" sz="3600" dirty="0" smtClean="0">
                <a:latin typeface="+mn-lt"/>
              </a:rPr>
              <a:t>Eggs</a:t>
            </a:r>
            <a:endParaRPr lang="en-GB" sz="3600" dirty="0">
              <a:latin typeface="+mn-lt"/>
            </a:endParaRPr>
          </a:p>
        </p:txBody>
      </p:sp>
      <p:sp>
        <p:nvSpPr>
          <p:cNvPr id="2" name="Rounded Rectangle 1"/>
          <p:cNvSpPr/>
          <p:nvPr/>
        </p:nvSpPr>
        <p:spPr>
          <a:xfrm>
            <a:off x="755650" y="1351007"/>
            <a:ext cx="7632700" cy="494269"/>
          </a:xfrm>
          <a:prstGeom prst="roundRect">
            <a:avLst/>
          </a:prstGeom>
          <a:solidFill>
            <a:srgbClr val="FAB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114300">
              <a:spcBef>
                <a:spcPts val="0"/>
              </a:spcBef>
              <a:buNone/>
            </a:pPr>
            <a:r>
              <a:rPr lang="en-GB" dirty="0">
                <a:solidFill>
                  <a:schemeClr val="bg1"/>
                </a:solidFill>
                <a:latin typeface="Twinkl" pitchFamily="2" charset="0"/>
              </a:rPr>
              <a:t>Where do </a:t>
            </a:r>
            <a:r>
              <a:rPr lang="en-GB" b="1" dirty="0">
                <a:solidFill>
                  <a:schemeClr val="bg1"/>
                </a:solidFill>
                <a:latin typeface="Twinkl" pitchFamily="2" charset="0"/>
              </a:rPr>
              <a:t>eggs</a:t>
            </a:r>
            <a:r>
              <a:rPr lang="en-GB" dirty="0">
                <a:solidFill>
                  <a:schemeClr val="bg1"/>
                </a:solidFill>
                <a:latin typeface="Twinkl" pitchFamily="2" charset="0"/>
              </a:rPr>
              <a:t> come from? </a:t>
            </a:r>
          </a:p>
        </p:txBody>
      </p:sp>
      <p:sp>
        <p:nvSpPr>
          <p:cNvPr id="6" name="Rounded Rectangle 5"/>
          <p:cNvSpPr/>
          <p:nvPr/>
        </p:nvSpPr>
        <p:spPr>
          <a:xfrm>
            <a:off x="755650" y="1931774"/>
            <a:ext cx="7632700" cy="494269"/>
          </a:xfrm>
          <a:prstGeom prst="roundRect">
            <a:avLst/>
          </a:prstGeom>
          <a:solidFill>
            <a:srgbClr val="FDC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114300">
              <a:spcBef>
                <a:spcPts val="0"/>
              </a:spcBef>
              <a:buNone/>
            </a:pPr>
            <a:r>
              <a:rPr lang="en-US" dirty="0">
                <a:solidFill>
                  <a:schemeClr val="bg1"/>
                </a:solidFill>
                <a:latin typeface="Twinkl" pitchFamily="2" charset="0"/>
              </a:rPr>
              <a:t>Eggs come from hens.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456309" y="765175"/>
            <a:ext cx="2616772" cy="2496202"/>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08739" y="2560500"/>
            <a:ext cx="2234993" cy="2277744"/>
          </a:xfrm>
          <a:prstGeom prst="rect">
            <a:avLst/>
          </a:prstGeom>
        </p:spPr>
      </p:pic>
      <p:sp>
        <p:nvSpPr>
          <p:cNvPr id="15" name="TextBox 14"/>
          <p:cNvSpPr txBox="1"/>
          <p:nvPr/>
        </p:nvSpPr>
        <p:spPr>
          <a:xfrm>
            <a:off x="3501082" y="3360190"/>
            <a:ext cx="4744994" cy="1477328"/>
          </a:xfrm>
          <a:prstGeom prst="rect">
            <a:avLst/>
          </a:prstGeom>
          <a:noFill/>
        </p:spPr>
        <p:txBody>
          <a:bodyPr wrap="square" rtlCol="0">
            <a:spAutoFit/>
          </a:bodyPr>
          <a:lstStyle/>
          <a:p>
            <a:r>
              <a:rPr lang="en-GB" dirty="0"/>
              <a:t>Hens often live on farms or in barns. They lay eggs and farmers collect them. We sometimes eat eggs on their own but we can also mix them into other foods, such as cakes and </a:t>
            </a:r>
            <a:r>
              <a:rPr lang="en-GB" dirty="0" err="1"/>
              <a:t>yorkshire</a:t>
            </a:r>
            <a:r>
              <a:rPr lang="en-GB" dirty="0"/>
              <a:t> puddings. </a:t>
            </a:r>
          </a:p>
        </p:txBody>
      </p:sp>
      <p:grpSp>
        <p:nvGrpSpPr>
          <p:cNvPr id="20" name="Group 19"/>
          <p:cNvGrpSpPr/>
          <p:nvPr/>
        </p:nvGrpSpPr>
        <p:grpSpPr>
          <a:xfrm>
            <a:off x="755650" y="5015915"/>
            <a:ext cx="7627935" cy="1196718"/>
            <a:chOff x="755650" y="5015915"/>
            <a:chExt cx="7627935" cy="1196718"/>
          </a:xfrm>
        </p:grpSpPr>
        <p:sp>
          <p:nvSpPr>
            <p:cNvPr id="18" name="Rounded Rectangle 17"/>
            <p:cNvSpPr/>
            <p:nvPr/>
          </p:nvSpPr>
          <p:spPr>
            <a:xfrm>
              <a:off x="1729946" y="5280174"/>
              <a:ext cx="6653639" cy="668200"/>
            </a:xfrm>
            <a:prstGeom prst="roundRect">
              <a:avLst>
                <a:gd name="adj" fmla="val 9174"/>
              </a:avLst>
            </a:prstGeom>
            <a:solidFill>
              <a:srgbClr val="2DB6BC"/>
            </a:solidFill>
            <a:ln>
              <a:solidFill>
                <a:srgbClr val="00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114300">
                <a:spcBef>
                  <a:spcPts val="0"/>
                </a:spcBef>
                <a:buNone/>
              </a:pPr>
              <a:r>
                <a:rPr lang="en-GB" sz="1400" dirty="0" smtClean="0">
                  <a:solidFill>
                    <a:schemeClr val="bg1"/>
                  </a:solidFill>
                  <a:latin typeface="Twinkl" pitchFamily="2" charset="0"/>
                </a:rPr>
                <a:t>  Hens </a:t>
              </a:r>
              <a:r>
                <a:rPr lang="en-GB" sz="1400" dirty="0">
                  <a:solidFill>
                    <a:schemeClr val="bg1"/>
                  </a:solidFill>
                  <a:latin typeface="Twinkl" pitchFamily="2" charset="0"/>
                </a:rPr>
                <a:t>are not the only birds that lay eggs that we can </a:t>
              </a:r>
              <a:r>
                <a:rPr lang="en-GB" sz="1400" dirty="0" smtClean="0">
                  <a:solidFill>
                    <a:schemeClr val="bg1"/>
                  </a:solidFill>
                  <a:latin typeface="Twinkl" pitchFamily="2" charset="0"/>
                </a:rPr>
                <a:t>eat.</a:t>
              </a:r>
              <a:br>
                <a:rPr lang="en-GB" sz="1400" dirty="0" smtClean="0">
                  <a:solidFill>
                    <a:schemeClr val="bg1"/>
                  </a:solidFill>
                  <a:latin typeface="Twinkl" pitchFamily="2" charset="0"/>
                </a:rPr>
              </a:br>
              <a:r>
                <a:rPr lang="en-GB" sz="1400" dirty="0" smtClean="0">
                  <a:solidFill>
                    <a:schemeClr val="bg1"/>
                  </a:solidFill>
                  <a:latin typeface="Twinkl" pitchFamily="2" charset="0"/>
                </a:rPr>
                <a:t>You </a:t>
              </a:r>
              <a:r>
                <a:rPr lang="en-GB" sz="1400" dirty="0">
                  <a:solidFill>
                    <a:schemeClr val="bg1"/>
                  </a:solidFill>
                  <a:latin typeface="Twinkl" pitchFamily="2" charset="0"/>
                </a:rPr>
                <a:t>might find </a:t>
              </a:r>
              <a:r>
                <a:rPr lang="en-GB" sz="1400" dirty="0" smtClean="0">
                  <a:solidFill>
                    <a:schemeClr val="bg1"/>
                  </a:solidFill>
                  <a:latin typeface="Twinkl" pitchFamily="2" charset="0"/>
                </a:rPr>
                <a:t>duck </a:t>
              </a:r>
              <a:r>
                <a:rPr lang="en-GB" sz="1400" dirty="0">
                  <a:solidFill>
                    <a:schemeClr val="bg1"/>
                  </a:solidFill>
                  <a:latin typeface="Twinkl" pitchFamily="2" charset="0"/>
                </a:rPr>
                <a:t>or quail eggs in a shop too! </a:t>
              </a:r>
            </a:p>
          </p:txBody>
        </p:sp>
        <p:sp>
          <p:nvSpPr>
            <p:cNvPr id="17" name="Oval 16"/>
            <p:cNvSpPr/>
            <p:nvPr/>
          </p:nvSpPr>
          <p:spPr>
            <a:xfrm>
              <a:off x="755650" y="5015915"/>
              <a:ext cx="1196718" cy="1196718"/>
            </a:xfrm>
            <a:prstGeom prst="ellipse">
              <a:avLst/>
            </a:prstGeom>
            <a:solidFill>
              <a:srgbClr val="2DB6BC"/>
            </a:solidFill>
            <a:ln>
              <a:solidFill>
                <a:srgbClr val="00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t>Fun Fact!</a:t>
              </a:r>
              <a:endParaRPr lang="en-GB" sz="2000" b="1" dirty="0"/>
            </a:p>
          </p:txBody>
        </p:sp>
      </p:gr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982629" y="4923928"/>
            <a:ext cx="1263447" cy="1243307"/>
          </a:xfrm>
          <a:prstGeom prst="rect">
            <a:avLst/>
          </a:prstGeom>
        </p:spPr>
      </p:pic>
    </p:spTree>
    <p:extLst>
      <p:ext uri="{BB962C8B-B14F-4D97-AF65-F5344CB8AC3E}">
        <p14:creationId xmlns:p14="http://schemas.microsoft.com/office/powerpoint/2010/main" val="1029401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par>
                                <p:cTn id="16" presetID="10" presetClass="entr" presetSubtype="0" fill="hold" nodeType="withEffect">
                                  <p:stCondLst>
                                    <p:cond delay="25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 presetClass="entr" presetSubtype="0" fill="hold" grpId="0" nodeType="withEffect">
                                  <p:stCondLst>
                                    <p:cond delay="25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left)">
                                      <p:cBhvr>
                                        <p:cTn id="30" dur="500"/>
                                        <p:tgtEl>
                                          <p:spTgt spid="24"/>
                                        </p:tgtEl>
                                      </p:cBhvr>
                                    </p:animEffect>
                                  </p:childTnLst>
                                </p:cTn>
                              </p:par>
                              <p:par>
                                <p:cTn id="31" presetID="22" presetClass="entr" presetSubtype="8"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left)">
                                      <p:cBhvr>
                                        <p:cTn id="3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P spid="6" grpId="0" animBg="1"/>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smtClean="0">
                <a:latin typeface="+mn-lt"/>
              </a:rPr>
              <a:t>Milk</a:t>
            </a:r>
            <a:endParaRPr lang="en-GB" sz="3600" dirty="0">
              <a:latin typeface="+mn-lt"/>
            </a:endParaRPr>
          </a:p>
        </p:txBody>
      </p:sp>
      <p:sp>
        <p:nvSpPr>
          <p:cNvPr id="2" name="Rounded Rectangle 1"/>
          <p:cNvSpPr/>
          <p:nvPr/>
        </p:nvSpPr>
        <p:spPr>
          <a:xfrm>
            <a:off x="755650" y="1351007"/>
            <a:ext cx="7632700" cy="494269"/>
          </a:xfrm>
          <a:prstGeom prst="roundRect">
            <a:avLst/>
          </a:prstGeom>
          <a:solidFill>
            <a:srgbClr val="E400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114300">
              <a:spcBef>
                <a:spcPts val="0"/>
              </a:spcBef>
              <a:buNone/>
            </a:pPr>
            <a:r>
              <a:rPr lang="en-GB" dirty="0">
                <a:solidFill>
                  <a:schemeClr val="bg1"/>
                </a:solidFill>
                <a:latin typeface="Twinkl" pitchFamily="2" charset="0"/>
              </a:rPr>
              <a:t>Where </a:t>
            </a:r>
            <a:r>
              <a:rPr lang="en-GB" dirty="0" smtClean="0">
                <a:solidFill>
                  <a:schemeClr val="bg1"/>
                </a:solidFill>
                <a:latin typeface="Twinkl" pitchFamily="2" charset="0"/>
              </a:rPr>
              <a:t>does </a:t>
            </a:r>
            <a:r>
              <a:rPr lang="en-GB" b="1" dirty="0" smtClean="0">
                <a:solidFill>
                  <a:schemeClr val="bg1"/>
                </a:solidFill>
                <a:latin typeface="Twinkl" pitchFamily="2" charset="0"/>
              </a:rPr>
              <a:t>milk</a:t>
            </a:r>
            <a:r>
              <a:rPr lang="en-GB" dirty="0" smtClean="0">
                <a:solidFill>
                  <a:schemeClr val="bg1"/>
                </a:solidFill>
                <a:latin typeface="Twinkl" pitchFamily="2" charset="0"/>
              </a:rPr>
              <a:t> </a:t>
            </a:r>
            <a:r>
              <a:rPr lang="en-GB" dirty="0">
                <a:solidFill>
                  <a:schemeClr val="bg1"/>
                </a:solidFill>
                <a:latin typeface="Twinkl" pitchFamily="2" charset="0"/>
              </a:rPr>
              <a:t>come from? </a:t>
            </a:r>
          </a:p>
        </p:txBody>
      </p:sp>
      <p:sp>
        <p:nvSpPr>
          <p:cNvPr id="6" name="Rounded Rectangle 5"/>
          <p:cNvSpPr/>
          <p:nvPr/>
        </p:nvSpPr>
        <p:spPr>
          <a:xfrm>
            <a:off x="755650" y="1931774"/>
            <a:ext cx="7632700" cy="494269"/>
          </a:xfrm>
          <a:prstGeom prst="roundRect">
            <a:avLst/>
          </a:prstGeom>
          <a:solidFill>
            <a:srgbClr val="E950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114300">
              <a:lnSpc>
                <a:spcPct val="90000"/>
              </a:lnSpc>
              <a:buClr>
                <a:srgbClr val="1C1C1C"/>
              </a:buClr>
              <a:buSzPts val="1800"/>
            </a:pPr>
            <a:r>
              <a:rPr lang="en-US" dirty="0">
                <a:solidFill>
                  <a:schemeClr val="bg1"/>
                </a:solidFill>
                <a:latin typeface="Twinkl" pitchFamily="2" charset="0"/>
                <a:sym typeface="NTR"/>
              </a:rPr>
              <a:t>Milk comes from cows.</a:t>
            </a:r>
          </a:p>
        </p:txBody>
      </p:sp>
      <p:sp>
        <p:nvSpPr>
          <p:cNvPr id="15" name="TextBox 14"/>
          <p:cNvSpPr txBox="1"/>
          <p:nvPr/>
        </p:nvSpPr>
        <p:spPr>
          <a:xfrm>
            <a:off x="3643356" y="3364225"/>
            <a:ext cx="4744994" cy="1477328"/>
          </a:xfrm>
          <a:prstGeom prst="rect">
            <a:avLst/>
          </a:prstGeom>
          <a:noFill/>
        </p:spPr>
        <p:txBody>
          <a:bodyPr wrap="square" rtlCol="0">
            <a:spAutoFit/>
          </a:bodyPr>
          <a:lstStyle/>
          <a:p>
            <a:r>
              <a:rPr lang="en-GB" dirty="0"/>
              <a:t>Cows often live on dairy farms. The farmer milks the cows with a special machine and stores the milk in a big tank. Then, a tanker lorry comes and takes it to a factory to treat it and put it into bottles. </a:t>
            </a:r>
          </a:p>
        </p:txBody>
      </p:sp>
      <p:grpSp>
        <p:nvGrpSpPr>
          <p:cNvPr id="20" name="Group 19"/>
          <p:cNvGrpSpPr/>
          <p:nvPr/>
        </p:nvGrpSpPr>
        <p:grpSpPr>
          <a:xfrm>
            <a:off x="755650" y="5015915"/>
            <a:ext cx="7627935" cy="1196718"/>
            <a:chOff x="755650" y="5015915"/>
            <a:chExt cx="7627935" cy="1196718"/>
          </a:xfrm>
        </p:grpSpPr>
        <p:sp>
          <p:nvSpPr>
            <p:cNvPr id="18" name="Rounded Rectangle 17"/>
            <p:cNvSpPr/>
            <p:nvPr/>
          </p:nvSpPr>
          <p:spPr>
            <a:xfrm>
              <a:off x="1729946" y="5280174"/>
              <a:ext cx="6653639" cy="668200"/>
            </a:xfrm>
            <a:prstGeom prst="roundRect">
              <a:avLst>
                <a:gd name="adj" fmla="val 9174"/>
              </a:avLst>
            </a:prstGeom>
            <a:solidFill>
              <a:srgbClr val="2DB6BC"/>
            </a:solidFill>
            <a:ln>
              <a:solidFill>
                <a:srgbClr val="00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114300">
                <a:spcBef>
                  <a:spcPts val="0"/>
                </a:spcBef>
                <a:buNone/>
              </a:pPr>
              <a:r>
                <a:rPr lang="en-GB" sz="1400" dirty="0" smtClean="0">
                  <a:solidFill>
                    <a:schemeClr val="bg1"/>
                  </a:solidFill>
                  <a:latin typeface="Twinkl" pitchFamily="2" charset="0"/>
                </a:rPr>
                <a:t>  Milk </a:t>
              </a:r>
              <a:r>
                <a:rPr lang="en-GB" sz="1400" dirty="0">
                  <a:solidFill>
                    <a:schemeClr val="bg1"/>
                  </a:solidFill>
                  <a:latin typeface="Twinkl" pitchFamily="2" charset="0"/>
                </a:rPr>
                <a:t>is used as the main ingredient in other foods we use </a:t>
              </a:r>
              <a:r>
                <a:rPr lang="en-GB" sz="1400" dirty="0" smtClean="0">
                  <a:solidFill>
                    <a:schemeClr val="bg1"/>
                  </a:solidFill>
                  <a:latin typeface="Twinkl" pitchFamily="2" charset="0"/>
                </a:rPr>
                <a:t>too,</a:t>
              </a:r>
              <a:br>
                <a:rPr lang="en-GB" sz="1400" dirty="0" smtClean="0">
                  <a:solidFill>
                    <a:schemeClr val="bg1"/>
                  </a:solidFill>
                  <a:latin typeface="Twinkl" pitchFamily="2" charset="0"/>
                </a:rPr>
              </a:br>
              <a:r>
                <a:rPr lang="en-GB" sz="1400" dirty="0" smtClean="0">
                  <a:solidFill>
                    <a:schemeClr val="bg1"/>
                  </a:solidFill>
                  <a:latin typeface="Twinkl" pitchFamily="2" charset="0"/>
                </a:rPr>
                <a:t>like </a:t>
              </a:r>
              <a:r>
                <a:rPr lang="en-GB" sz="1400" dirty="0">
                  <a:solidFill>
                    <a:schemeClr val="bg1"/>
                  </a:solidFill>
                  <a:latin typeface="Twinkl" pitchFamily="2" charset="0"/>
                </a:rPr>
                <a:t>butter, yoghurt and cheese</a:t>
              </a:r>
              <a:r>
                <a:rPr lang="en-GB" sz="1400" dirty="0" smtClean="0">
                  <a:solidFill>
                    <a:schemeClr val="bg1"/>
                  </a:solidFill>
                  <a:latin typeface="Twinkl" pitchFamily="2" charset="0"/>
                </a:rPr>
                <a:t>!</a:t>
              </a:r>
              <a:endParaRPr lang="en-GB" sz="1400" dirty="0">
                <a:solidFill>
                  <a:schemeClr val="bg1"/>
                </a:solidFill>
                <a:latin typeface="Twinkl" pitchFamily="2" charset="0"/>
              </a:endParaRPr>
            </a:p>
          </p:txBody>
        </p:sp>
        <p:sp>
          <p:nvSpPr>
            <p:cNvPr id="17" name="Oval 16"/>
            <p:cNvSpPr/>
            <p:nvPr/>
          </p:nvSpPr>
          <p:spPr>
            <a:xfrm>
              <a:off x="755650" y="5015915"/>
              <a:ext cx="1196718" cy="1196718"/>
            </a:xfrm>
            <a:prstGeom prst="ellipse">
              <a:avLst/>
            </a:prstGeom>
            <a:solidFill>
              <a:srgbClr val="2DB6BC"/>
            </a:solidFill>
            <a:ln>
              <a:solidFill>
                <a:srgbClr val="00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t>Fun Fact!</a:t>
              </a:r>
              <a:endParaRPr lang="en-GB" sz="2000" b="1" dirty="0"/>
            </a:p>
          </p:txBody>
        </p:sp>
      </p:gr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4092" y="845930"/>
            <a:ext cx="1598568" cy="2215407"/>
          </a:xfrm>
          <a:prstGeom prst="rect">
            <a:avLst/>
          </a:prstGeom>
        </p:spPr>
      </p:pic>
      <p:grpSp>
        <p:nvGrpSpPr>
          <p:cNvPr id="11" name="Group 10"/>
          <p:cNvGrpSpPr/>
          <p:nvPr/>
        </p:nvGrpSpPr>
        <p:grpSpPr>
          <a:xfrm>
            <a:off x="755650" y="2504137"/>
            <a:ext cx="3287039" cy="2359904"/>
            <a:chOff x="755650" y="2504137"/>
            <a:chExt cx="3287039" cy="2359904"/>
          </a:xfrm>
        </p:grpSpPr>
        <p:sp>
          <p:nvSpPr>
            <p:cNvPr id="16" name="Oval 15"/>
            <p:cNvSpPr/>
            <p:nvPr/>
          </p:nvSpPr>
          <p:spPr>
            <a:xfrm>
              <a:off x="1014625" y="2706071"/>
              <a:ext cx="2157970" cy="2157970"/>
            </a:xfrm>
            <a:prstGeom prst="ellipse">
              <a:avLst/>
            </a:prstGeom>
            <a:solidFill>
              <a:srgbClr val="E950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650" y="2504137"/>
              <a:ext cx="3287039" cy="2354720"/>
            </a:xfrm>
            <a:prstGeom prst="rect">
              <a:avLst/>
            </a:prstGeom>
          </p:spPr>
        </p:pic>
      </p:gr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64920" y="5117629"/>
            <a:ext cx="1337390" cy="975196"/>
          </a:xfrm>
          <a:prstGeom prst="rect">
            <a:avLst/>
          </a:prstGeom>
        </p:spPr>
      </p:pic>
    </p:spTree>
    <p:extLst>
      <p:ext uri="{BB962C8B-B14F-4D97-AF65-F5344CB8AC3E}">
        <p14:creationId xmlns:p14="http://schemas.microsoft.com/office/powerpoint/2010/main" val="10643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par>
                                <p:cTn id="29" presetID="22" presetClass="entr" presetSubtype="8"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smtClean="0">
                <a:latin typeface="+mn-lt"/>
              </a:rPr>
              <a:t>Bread</a:t>
            </a:r>
            <a:endParaRPr lang="en-GB" sz="3600" dirty="0">
              <a:latin typeface="+mn-lt"/>
            </a:endParaRPr>
          </a:p>
        </p:txBody>
      </p:sp>
      <p:sp>
        <p:nvSpPr>
          <p:cNvPr id="2" name="Rounded Rectangle 1"/>
          <p:cNvSpPr/>
          <p:nvPr/>
        </p:nvSpPr>
        <p:spPr>
          <a:xfrm>
            <a:off x="755650" y="1351007"/>
            <a:ext cx="7632700" cy="494269"/>
          </a:xfrm>
          <a:prstGeom prst="roundRect">
            <a:avLst/>
          </a:prstGeom>
          <a:solidFill>
            <a:srgbClr val="E84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114300">
              <a:spcBef>
                <a:spcPts val="0"/>
              </a:spcBef>
              <a:buNone/>
            </a:pPr>
            <a:r>
              <a:rPr lang="en-GB" dirty="0">
                <a:solidFill>
                  <a:schemeClr val="bg1"/>
                </a:solidFill>
                <a:latin typeface="Twinkl" pitchFamily="2" charset="0"/>
              </a:rPr>
              <a:t>Where </a:t>
            </a:r>
            <a:r>
              <a:rPr lang="en-GB" dirty="0" smtClean="0">
                <a:solidFill>
                  <a:schemeClr val="bg1"/>
                </a:solidFill>
                <a:latin typeface="Twinkl" pitchFamily="2" charset="0"/>
              </a:rPr>
              <a:t>does </a:t>
            </a:r>
            <a:r>
              <a:rPr lang="en-GB" b="1" dirty="0" smtClean="0">
                <a:solidFill>
                  <a:schemeClr val="bg1"/>
                </a:solidFill>
                <a:latin typeface="Twinkl" pitchFamily="2" charset="0"/>
              </a:rPr>
              <a:t>bread</a:t>
            </a:r>
            <a:r>
              <a:rPr lang="en-GB" dirty="0" smtClean="0">
                <a:solidFill>
                  <a:schemeClr val="bg1"/>
                </a:solidFill>
                <a:latin typeface="Twinkl" pitchFamily="2" charset="0"/>
              </a:rPr>
              <a:t> </a:t>
            </a:r>
            <a:r>
              <a:rPr lang="en-GB" dirty="0">
                <a:solidFill>
                  <a:schemeClr val="bg1"/>
                </a:solidFill>
                <a:latin typeface="Twinkl" pitchFamily="2" charset="0"/>
              </a:rPr>
              <a:t>come from? </a:t>
            </a:r>
          </a:p>
        </p:txBody>
      </p:sp>
      <p:sp>
        <p:nvSpPr>
          <p:cNvPr id="6" name="Rounded Rectangle 5"/>
          <p:cNvSpPr/>
          <p:nvPr/>
        </p:nvSpPr>
        <p:spPr>
          <a:xfrm>
            <a:off x="755650" y="1931774"/>
            <a:ext cx="7632700" cy="494269"/>
          </a:xfrm>
          <a:prstGeom prst="roundRect">
            <a:avLst/>
          </a:prstGeom>
          <a:solidFill>
            <a:srgbClr val="F2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114300">
              <a:lnSpc>
                <a:spcPct val="90000"/>
              </a:lnSpc>
              <a:buClr>
                <a:srgbClr val="1C1C1C"/>
              </a:buClr>
              <a:buSzPts val="1800"/>
            </a:pPr>
            <a:r>
              <a:rPr lang="en-GB" dirty="0">
                <a:solidFill>
                  <a:schemeClr val="bg1"/>
                </a:solidFill>
                <a:latin typeface="Twinkl" pitchFamily="2" charset="0"/>
                <a:sym typeface="NTR"/>
              </a:rPr>
              <a:t>Bread is made from wheat.</a:t>
            </a:r>
          </a:p>
        </p:txBody>
      </p:sp>
      <p:sp>
        <p:nvSpPr>
          <p:cNvPr id="15" name="TextBox 14"/>
          <p:cNvSpPr txBox="1"/>
          <p:nvPr/>
        </p:nvSpPr>
        <p:spPr>
          <a:xfrm>
            <a:off x="3643356" y="3129781"/>
            <a:ext cx="4744994" cy="1754326"/>
          </a:xfrm>
          <a:prstGeom prst="rect">
            <a:avLst/>
          </a:prstGeom>
          <a:noFill/>
        </p:spPr>
        <p:txBody>
          <a:bodyPr wrap="square" rtlCol="0">
            <a:spAutoFit/>
          </a:bodyPr>
          <a:lstStyle/>
          <a:p>
            <a:r>
              <a:rPr lang="en-GB" dirty="0"/>
              <a:t>Farmers grow wheat in their fields. In the summer, they harvest the wheat using a combine harvester. The farmers mill the grain by grinding it between two stones. This then makes flour. Flour is the main ingredient in bread.</a:t>
            </a:r>
          </a:p>
        </p:txBody>
      </p:sp>
      <p:grpSp>
        <p:nvGrpSpPr>
          <p:cNvPr id="20" name="Group 19"/>
          <p:cNvGrpSpPr/>
          <p:nvPr/>
        </p:nvGrpSpPr>
        <p:grpSpPr>
          <a:xfrm>
            <a:off x="755650" y="5015915"/>
            <a:ext cx="7627935" cy="1196718"/>
            <a:chOff x="755650" y="5015915"/>
            <a:chExt cx="7627935" cy="1196718"/>
          </a:xfrm>
        </p:grpSpPr>
        <p:sp>
          <p:nvSpPr>
            <p:cNvPr id="18" name="Rounded Rectangle 17"/>
            <p:cNvSpPr/>
            <p:nvPr/>
          </p:nvSpPr>
          <p:spPr>
            <a:xfrm>
              <a:off x="1729946" y="5280174"/>
              <a:ext cx="6653639" cy="668200"/>
            </a:xfrm>
            <a:prstGeom prst="roundRect">
              <a:avLst>
                <a:gd name="adj" fmla="val 9174"/>
              </a:avLst>
            </a:prstGeom>
            <a:solidFill>
              <a:srgbClr val="2DB6BC"/>
            </a:solidFill>
            <a:ln>
              <a:solidFill>
                <a:srgbClr val="00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114300">
                <a:spcBef>
                  <a:spcPts val="0"/>
                </a:spcBef>
                <a:buNone/>
              </a:pPr>
              <a:r>
                <a:rPr lang="en-GB" sz="1400" dirty="0" smtClean="0">
                  <a:solidFill>
                    <a:schemeClr val="bg1"/>
                  </a:solidFill>
                  <a:latin typeface="Twinkl" pitchFamily="2" charset="0"/>
                </a:rPr>
                <a:t>  To </a:t>
              </a:r>
              <a:r>
                <a:rPr lang="en-GB" sz="1400" dirty="0">
                  <a:solidFill>
                    <a:schemeClr val="bg1"/>
                  </a:solidFill>
                  <a:latin typeface="Twinkl" pitchFamily="2" charset="0"/>
                </a:rPr>
                <a:t>make bread, you also need water, yeast and salt.</a:t>
              </a:r>
            </a:p>
          </p:txBody>
        </p:sp>
        <p:sp>
          <p:nvSpPr>
            <p:cNvPr id="17" name="Oval 16"/>
            <p:cNvSpPr/>
            <p:nvPr/>
          </p:nvSpPr>
          <p:spPr>
            <a:xfrm>
              <a:off x="755650" y="5015915"/>
              <a:ext cx="1196718" cy="1196718"/>
            </a:xfrm>
            <a:prstGeom prst="ellipse">
              <a:avLst/>
            </a:prstGeom>
            <a:solidFill>
              <a:srgbClr val="2DB6BC"/>
            </a:solidFill>
            <a:ln>
              <a:solidFill>
                <a:srgbClr val="00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t>Fun Fact!</a:t>
              </a:r>
              <a:endParaRPr lang="en-GB" sz="2000" b="1" dirty="0"/>
            </a:p>
          </p:txBody>
        </p:sp>
      </p:gr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56765" y="1099546"/>
            <a:ext cx="3133576" cy="1897784"/>
          </a:xfrm>
          <a:prstGeom prst="rect">
            <a:avLst/>
          </a:prstGeom>
        </p:spPr>
      </p:pic>
      <p:grpSp>
        <p:nvGrpSpPr>
          <p:cNvPr id="7" name="Group 6"/>
          <p:cNvGrpSpPr/>
          <p:nvPr/>
        </p:nvGrpSpPr>
        <p:grpSpPr>
          <a:xfrm>
            <a:off x="1014625" y="2577917"/>
            <a:ext cx="2157970" cy="2286124"/>
            <a:chOff x="1014625" y="2577917"/>
            <a:chExt cx="2157970" cy="2286124"/>
          </a:xfrm>
        </p:grpSpPr>
        <p:sp>
          <p:nvSpPr>
            <p:cNvPr id="22" name="Oval 21"/>
            <p:cNvSpPr/>
            <p:nvPr/>
          </p:nvSpPr>
          <p:spPr>
            <a:xfrm>
              <a:off x="1014625" y="2706071"/>
              <a:ext cx="2157970" cy="2157970"/>
            </a:xfrm>
            <a:prstGeom prst="ellipse">
              <a:avLst/>
            </a:prstGeom>
            <a:solidFill>
              <a:srgbClr val="F2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3060" y="2577917"/>
              <a:ext cx="1743148" cy="2147009"/>
            </a:xfrm>
            <a:prstGeom prst="rect">
              <a:avLst/>
            </a:prstGeom>
          </p:spPr>
        </p:pic>
      </p:grpSp>
      <p:grpSp>
        <p:nvGrpSpPr>
          <p:cNvPr id="23" name="Group 22"/>
          <p:cNvGrpSpPr/>
          <p:nvPr/>
        </p:nvGrpSpPr>
        <p:grpSpPr>
          <a:xfrm>
            <a:off x="6957885" y="5101038"/>
            <a:ext cx="1323321" cy="1149352"/>
            <a:chOff x="6957885" y="5134594"/>
            <a:chExt cx="1323321" cy="1149352"/>
          </a:xfrm>
        </p:grpSpPr>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14252" y="5134594"/>
              <a:ext cx="700946" cy="959359"/>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57885" y="5305552"/>
              <a:ext cx="582724" cy="896816"/>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96976" y="5628314"/>
              <a:ext cx="284230" cy="655632"/>
            </a:xfrm>
            <a:prstGeom prst="rect">
              <a:avLst/>
            </a:prstGeom>
          </p:spPr>
        </p:pic>
      </p:grpSp>
    </p:spTree>
    <p:extLst>
      <p:ext uri="{BB962C8B-B14F-4D97-AF65-F5344CB8AC3E}">
        <p14:creationId xmlns:p14="http://schemas.microsoft.com/office/powerpoint/2010/main" val="2844023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par>
                                <p:cTn id="16" presetID="10" presetClass="entr" presetSubtype="0" fill="hold" nodeType="withEffect">
                                  <p:stCondLst>
                                    <p:cond delay="25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par>
                                <p:cTn id="29" presetID="22" presetClass="entr" presetSubtype="8"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smtClean="0">
                <a:latin typeface="+mn-lt"/>
              </a:rPr>
              <a:t>Chips</a:t>
            </a:r>
            <a:endParaRPr lang="en-GB" sz="3600" dirty="0">
              <a:latin typeface="+mn-lt"/>
            </a:endParaRPr>
          </a:p>
        </p:txBody>
      </p:sp>
      <p:sp>
        <p:nvSpPr>
          <p:cNvPr id="2" name="Rounded Rectangle 1"/>
          <p:cNvSpPr/>
          <p:nvPr/>
        </p:nvSpPr>
        <p:spPr>
          <a:xfrm>
            <a:off x="755650" y="1351007"/>
            <a:ext cx="7632700" cy="494269"/>
          </a:xfrm>
          <a:prstGeom prst="roundRect">
            <a:avLst/>
          </a:prstGeom>
          <a:solidFill>
            <a:srgbClr val="0175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114300">
              <a:spcBef>
                <a:spcPts val="0"/>
              </a:spcBef>
              <a:buNone/>
            </a:pPr>
            <a:r>
              <a:rPr lang="en-GB" dirty="0">
                <a:solidFill>
                  <a:schemeClr val="bg1"/>
                </a:solidFill>
                <a:latin typeface="Twinkl" pitchFamily="2" charset="0"/>
              </a:rPr>
              <a:t>Where </a:t>
            </a:r>
            <a:r>
              <a:rPr lang="en-GB" dirty="0" smtClean="0">
                <a:solidFill>
                  <a:schemeClr val="bg1"/>
                </a:solidFill>
                <a:latin typeface="Twinkl" pitchFamily="2" charset="0"/>
              </a:rPr>
              <a:t>do</a:t>
            </a:r>
            <a:r>
              <a:rPr lang="en-GB" b="1" dirty="0" smtClean="0">
                <a:solidFill>
                  <a:schemeClr val="bg1"/>
                </a:solidFill>
                <a:latin typeface="Twinkl" pitchFamily="2" charset="0"/>
              </a:rPr>
              <a:t> chips </a:t>
            </a:r>
            <a:r>
              <a:rPr lang="en-GB" dirty="0" smtClean="0">
                <a:solidFill>
                  <a:schemeClr val="bg1"/>
                </a:solidFill>
                <a:latin typeface="Twinkl" pitchFamily="2" charset="0"/>
              </a:rPr>
              <a:t>come </a:t>
            </a:r>
            <a:r>
              <a:rPr lang="en-GB" dirty="0">
                <a:solidFill>
                  <a:schemeClr val="bg1"/>
                </a:solidFill>
                <a:latin typeface="Twinkl" pitchFamily="2" charset="0"/>
              </a:rPr>
              <a:t>from? </a:t>
            </a:r>
          </a:p>
        </p:txBody>
      </p:sp>
      <p:sp>
        <p:nvSpPr>
          <p:cNvPr id="6" name="Rounded Rectangle 5"/>
          <p:cNvSpPr/>
          <p:nvPr/>
        </p:nvSpPr>
        <p:spPr>
          <a:xfrm>
            <a:off x="755650" y="1931774"/>
            <a:ext cx="7632700" cy="494269"/>
          </a:xfrm>
          <a:prstGeom prst="roundRect">
            <a:avLst/>
          </a:prstGeom>
          <a:solidFill>
            <a:srgbClr val="00A7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114300">
              <a:lnSpc>
                <a:spcPct val="90000"/>
              </a:lnSpc>
              <a:buClr>
                <a:srgbClr val="1C1C1C"/>
              </a:buClr>
              <a:buSzPts val="1800"/>
            </a:pPr>
            <a:r>
              <a:rPr lang="en-GB" dirty="0">
                <a:solidFill>
                  <a:schemeClr val="bg1"/>
                </a:solidFill>
                <a:latin typeface="Twinkl" pitchFamily="2" charset="0"/>
                <a:sym typeface="NTR"/>
              </a:rPr>
              <a:t>Chips are made from potatoes.</a:t>
            </a:r>
          </a:p>
        </p:txBody>
      </p:sp>
      <p:sp>
        <p:nvSpPr>
          <p:cNvPr id="15" name="TextBox 14"/>
          <p:cNvSpPr txBox="1"/>
          <p:nvPr/>
        </p:nvSpPr>
        <p:spPr>
          <a:xfrm>
            <a:off x="3643356" y="3146257"/>
            <a:ext cx="4744994" cy="1754326"/>
          </a:xfrm>
          <a:prstGeom prst="rect">
            <a:avLst/>
          </a:prstGeom>
          <a:noFill/>
        </p:spPr>
        <p:txBody>
          <a:bodyPr wrap="square" rtlCol="0">
            <a:spAutoFit/>
          </a:bodyPr>
          <a:lstStyle/>
          <a:p>
            <a:r>
              <a:rPr lang="en-GB" dirty="0"/>
              <a:t>Farmers grow potatoes in their fields. Potatoes grow underground. In summer, the farmers dig the potatoes up and store them in big sacks. We can cook potatoes in different ways, such as roast potatoes, jacket potatoes, mashed potatoes and chips! </a:t>
            </a:r>
          </a:p>
        </p:txBody>
      </p:sp>
      <p:grpSp>
        <p:nvGrpSpPr>
          <p:cNvPr id="20" name="Group 19"/>
          <p:cNvGrpSpPr/>
          <p:nvPr/>
        </p:nvGrpSpPr>
        <p:grpSpPr>
          <a:xfrm>
            <a:off x="755650" y="5015915"/>
            <a:ext cx="7627935" cy="1196718"/>
            <a:chOff x="755650" y="5015915"/>
            <a:chExt cx="7627935" cy="1196718"/>
          </a:xfrm>
        </p:grpSpPr>
        <p:sp>
          <p:nvSpPr>
            <p:cNvPr id="18" name="Rounded Rectangle 17"/>
            <p:cNvSpPr/>
            <p:nvPr/>
          </p:nvSpPr>
          <p:spPr>
            <a:xfrm>
              <a:off x="1729946" y="5280174"/>
              <a:ext cx="6653639" cy="668200"/>
            </a:xfrm>
            <a:prstGeom prst="roundRect">
              <a:avLst>
                <a:gd name="adj" fmla="val 9174"/>
              </a:avLst>
            </a:prstGeom>
            <a:solidFill>
              <a:srgbClr val="2DB6BC"/>
            </a:solidFill>
            <a:ln>
              <a:solidFill>
                <a:srgbClr val="00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114300">
                <a:spcBef>
                  <a:spcPts val="0"/>
                </a:spcBef>
                <a:buNone/>
              </a:pPr>
              <a:r>
                <a:rPr lang="en-GB" sz="1400" dirty="0" smtClean="0">
                  <a:solidFill>
                    <a:schemeClr val="bg1"/>
                  </a:solidFill>
                  <a:latin typeface="Twinkl" pitchFamily="2" charset="0"/>
                </a:rPr>
                <a:t>   Potatoes </a:t>
              </a:r>
              <a:r>
                <a:rPr lang="en-GB" sz="1400" dirty="0">
                  <a:solidFill>
                    <a:schemeClr val="bg1"/>
                  </a:solidFill>
                  <a:latin typeface="Twinkl" pitchFamily="2" charset="0"/>
                </a:rPr>
                <a:t>are one of the vegetables that can be grown in space.</a:t>
              </a:r>
            </a:p>
          </p:txBody>
        </p:sp>
        <p:sp>
          <p:nvSpPr>
            <p:cNvPr id="17" name="Oval 16"/>
            <p:cNvSpPr/>
            <p:nvPr/>
          </p:nvSpPr>
          <p:spPr>
            <a:xfrm>
              <a:off x="755650" y="5015915"/>
              <a:ext cx="1196718" cy="1196718"/>
            </a:xfrm>
            <a:prstGeom prst="ellipse">
              <a:avLst/>
            </a:prstGeom>
            <a:solidFill>
              <a:srgbClr val="2DB6BC"/>
            </a:solidFill>
            <a:ln>
              <a:solidFill>
                <a:srgbClr val="00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t>Fun Fact!</a:t>
              </a:r>
              <a:endParaRPr lang="en-GB" sz="2000" b="1" dirty="0"/>
            </a:p>
          </p:txBody>
        </p:sp>
      </p:gr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12254" y="847869"/>
            <a:ext cx="1540280" cy="2082930"/>
          </a:xfrm>
          <a:prstGeom prst="rect">
            <a:avLst/>
          </a:prstGeom>
        </p:spPr>
      </p:pic>
      <p:grpSp>
        <p:nvGrpSpPr>
          <p:cNvPr id="10" name="Group 9"/>
          <p:cNvGrpSpPr/>
          <p:nvPr/>
        </p:nvGrpSpPr>
        <p:grpSpPr>
          <a:xfrm>
            <a:off x="1014625" y="2543009"/>
            <a:ext cx="2157970" cy="2484094"/>
            <a:chOff x="1014625" y="2543009"/>
            <a:chExt cx="2157970" cy="2484094"/>
          </a:xfrm>
        </p:grpSpPr>
        <p:sp>
          <p:nvSpPr>
            <p:cNvPr id="22" name="Oval 21"/>
            <p:cNvSpPr/>
            <p:nvPr/>
          </p:nvSpPr>
          <p:spPr>
            <a:xfrm>
              <a:off x="1014625" y="2706071"/>
              <a:ext cx="2157970" cy="2157970"/>
            </a:xfrm>
            <a:prstGeom prst="ellipse">
              <a:avLst/>
            </a:prstGeom>
            <a:solidFill>
              <a:srgbClr val="00A7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191" y="2543009"/>
              <a:ext cx="1654243" cy="2484094"/>
            </a:xfrm>
            <a:prstGeom prst="rect">
              <a:avLst/>
            </a:prstGeom>
          </p:spPr>
        </p:pic>
      </p:gr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53387" y="5158555"/>
            <a:ext cx="1487884" cy="934270"/>
          </a:xfrm>
          <a:prstGeom prst="rect">
            <a:avLst/>
          </a:prstGeom>
        </p:spPr>
      </p:pic>
    </p:spTree>
    <p:extLst>
      <p:ext uri="{BB962C8B-B14F-4D97-AF65-F5344CB8AC3E}">
        <p14:creationId xmlns:p14="http://schemas.microsoft.com/office/powerpoint/2010/main" val="2115924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par>
                                <p:cTn id="16" presetID="10" presetClass="entr" presetSubtype="0" fill="hold" nodeType="withEffect">
                                  <p:stCondLst>
                                    <p:cond delay="25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500"/>
                                        <p:tgtEl>
                                          <p:spTgt spid="9"/>
                                        </p:tgtEl>
                                      </p:cBhvr>
                                    </p:animEffect>
                                  </p:childTnLst>
                                </p:cTn>
                              </p:par>
                              <p:par>
                                <p:cTn id="29" presetID="22" presetClass="entr" presetSubtype="8"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smtClean="0">
                <a:latin typeface="+mn-lt"/>
              </a:rPr>
              <a:t>Fruit</a:t>
            </a:r>
            <a:endParaRPr lang="en-GB" sz="3600" dirty="0">
              <a:latin typeface="+mn-lt"/>
            </a:endParaRPr>
          </a:p>
        </p:txBody>
      </p:sp>
      <p:sp>
        <p:nvSpPr>
          <p:cNvPr id="2" name="Rounded Rectangle 1"/>
          <p:cNvSpPr/>
          <p:nvPr/>
        </p:nvSpPr>
        <p:spPr>
          <a:xfrm>
            <a:off x="755650" y="1351007"/>
            <a:ext cx="7632700" cy="494269"/>
          </a:xfrm>
          <a:prstGeom prst="roundRect">
            <a:avLst/>
          </a:prstGeom>
          <a:solidFill>
            <a:srgbClr val="8C3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114300">
              <a:spcBef>
                <a:spcPts val="0"/>
              </a:spcBef>
              <a:buNone/>
            </a:pPr>
            <a:r>
              <a:rPr lang="en-GB" dirty="0">
                <a:solidFill>
                  <a:schemeClr val="bg1"/>
                </a:solidFill>
                <a:latin typeface="Twinkl" pitchFamily="2" charset="0"/>
              </a:rPr>
              <a:t>Where </a:t>
            </a:r>
            <a:r>
              <a:rPr lang="en-GB" dirty="0" smtClean="0">
                <a:solidFill>
                  <a:schemeClr val="bg1"/>
                </a:solidFill>
                <a:latin typeface="Twinkl" pitchFamily="2" charset="0"/>
              </a:rPr>
              <a:t>does </a:t>
            </a:r>
            <a:r>
              <a:rPr lang="en-GB" b="1" dirty="0" smtClean="0">
                <a:solidFill>
                  <a:schemeClr val="bg1"/>
                </a:solidFill>
                <a:latin typeface="Twinkl" pitchFamily="2" charset="0"/>
              </a:rPr>
              <a:t>fruit</a:t>
            </a:r>
            <a:r>
              <a:rPr lang="en-GB" dirty="0" smtClean="0">
                <a:solidFill>
                  <a:schemeClr val="bg1"/>
                </a:solidFill>
                <a:latin typeface="Twinkl" pitchFamily="2" charset="0"/>
              </a:rPr>
              <a:t> </a:t>
            </a:r>
            <a:r>
              <a:rPr lang="en-GB" dirty="0">
                <a:solidFill>
                  <a:schemeClr val="bg1"/>
                </a:solidFill>
                <a:latin typeface="Twinkl" pitchFamily="2" charset="0"/>
              </a:rPr>
              <a:t>come from? </a:t>
            </a:r>
          </a:p>
        </p:txBody>
      </p:sp>
      <p:sp>
        <p:nvSpPr>
          <p:cNvPr id="15" name="TextBox 14"/>
          <p:cNvSpPr txBox="1"/>
          <p:nvPr/>
        </p:nvSpPr>
        <p:spPr>
          <a:xfrm>
            <a:off x="3766924" y="2874399"/>
            <a:ext cx="4744994" cy="2031325"/>
          </a:xfrm>
          <a:prstGeom prst="rect">
            <a:avLst/>
          </a:prstGeom>
          <a:noFill/>
        </p:spPr>
        <p:txBody>
          <a:bodyPr wrap="square" rtlCol="0">
            <a:spAutoFit/>
          </a:bodyPr>
          <a:lstStyle/>
          <a:p>
            <a:r>
              <a:rPr lang="en-GB" dirty="0"/>
              <a:t>Fruit grows on trees, bushes and plants. Some fruits need hot weather to grow, such as mangoes, oranges and pineapples. So, they grow in hot countries. Other fruits, such as apples, pears and plums, do not need hot weather. These are fruits that can be grown in the UK. </a:t>
            </a:r>
          </a:p>
        </p:txBody>
      </p:sp>
      <p:grpSp>
        <p:nvGrpSpPr>
          <p:cNvPr id="20" name="Group 19"/>
          <p:cNvGrpSpPr/>
          <p:nvPr/>
        </p:nvGrpSpPr>
        <p:grpSpPr>
          <a:xfrm>
            <a:off x="755650" y="5015915"/>
            <a:ext cx="7627935" cy="1196718"/>
            <a:chOff x="755650" y="5015915"/>
            <a:chExt cx="7627935" cy="1196718"/>
          </a:xfrm>
        </p:grpSpPr>
        <p:sp>
          <p:nvSpPr>
            <p:cNvPr id="18" name="Rounded Rectangle 17"/>
            <p:cNvSpPr/>
            <p:nvPr/>
          </p:nvSpPr>
          <p:spPr>
            <a:xfrm>
              <a:off x="1729946" y="5280174"/>
              <a:ext cx="6653639" cy="668200"/>
            </a:xfrm>
            <a:prstGeom prst="roundRect">
              <a:avLst>
                <a:gd name="adj" fmla="val 9174"/>
              </a:avLst>
            </a:prstGeom>
            <a:solidFill>
              <a:srgbClr val="2DB6BC"/>
            </a:solidFill>
            <a:ln>
              <a:solidFill>
                <a:srgbClr val="00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114300">
                <a:spcBef>
                  <a:spcPts val="0"/>
                </a:spcBef>
                <a:buNone/>
              </a:pPr>
              <a:r>
                <a:rPr lang="en-GB" sz="1400" dirty="0" smtClean="0">
                  <a:solidFill>
                    <a:schemeClr val="bg1"/>
                  </a:solidFill>
                  <a:latin typeface="Twinkl" pitchFamily="2" charset="0"/>
                </a:rPr>
                <a:t>   There </a:t>
              </a:r>
              <a:r>
                <a:rPr lang="en-GB" sz="1400" dirty="0">
                  <a:solidFill>
                    <a:schemeClr val="bg1"/>
                  </a:solidFill>
                  <a:latin typeface="Twinkl" pitchFamily="2" charset="0"/>
                </a:rPr>
                <a:t>are over 7,000 different types of apple.</a:t>
              </a:r>
            </a:p>
          </p:txBody>
        </p:sp>
        <p:sp>
          <p:nvSpPr>
            <p:cNvPr id="17" name="Oval 16"/>
            <p:cNvSpPr/>
            <p:nvPr/>
          </p:nvSpPr>
          <p:spPr>
            <a:xfrm>
              <a:off x="755650" y="5015915"/>
              <a:ext cx="1196718" cy="1196718"/>
            </a:xfrm>
            <a:prstGeom prst="ellipse">
              <a:avLst/>
            </a:prstGeom>
            <a:solidFill>
              <a:srgbClr val="2DB6BC"/>
            </a:solidFill>
            <a:ln>
              <a:solidFill>
                <a:srgbClr val="00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t>Fun Fact!</a:t>
              </a:r>
              <a:endParaRPr lang="en-GB" sz="2000" b="1" dirty="0"/>
            </a:p>
          </p:txBody>
        </p:sp>
      </p:gr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9305" y="879341"/>
            <a:ext cx="3756154" cy="1931870"/>
          </a:xfrm>
          <a:prstGeom prst="rect">
            <a:avLst/>
          </a:prstGeom>
        </p:spPr>
      </p:pic>
      <p:grpSp>
        <p:nvGrpSpPr>
          <p:cNvPr id="9" name="Group 8"/>
          <p:cNvGrpSpPr/>
          <p:nvPr/>
        </p:nvGrpSpPr>
        <p:grpSpPr>
          <a:xfrm>
            <a:off x="647763" y="2416120"/>
            <a:ext cx="3113249" cy="2157970"/>
            <a:chOff x="647763" y="2416120"/>
            <a:chExt cx="3113249" cy="2157970"/>
          </a:xfrm>
        </p:grpSpPr>
        <p:sp>
          <p:nvSpPr>
            <p:cNvPr id="22" name="Oval 21"/>
            <p:cNvSpPr/>
            <p:nvPr/>
          </p:nvSpPr>
          <p:spPr>
            <a:xfrm>
              <a:off x="1014625" y="2416120"/>
              <a:ext cx="2157970" cy="2157970"/>
            </a:xfrm>
            <a:prstGeom prst="ellipse">
              <a:avLst/>
            </a:prstGeom>
            <a:solidFill>
              <a:srgbClr val="A673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74473" y="2573476"/>
              <a:ext cx="1886539" cy="187860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763" y="2919445"/>
              <a:ext cx="859848" cy="984342"/>
            </a:xfrm>
            <a:prstGeom prst="rect">
              <a:avLst/>
            </a:prstGeom>
          </p:spPr>
        </p:pic>
      </p:grpSp>
      <p:sp>
        <p:nvSpPr>
          <p:cNvPr id="7" name="Right Arrow 6"/>
          <p:cNvSpPr/>
          <p:nvPr/>
        </p:nvSpPr>
        <p:spPr>
          <a:xfrm>
            <a:off x="1374367" y="3186595"/>
            <a:ext cx="783945" cy="450041"/>
          </a:xfrm>
          <a:prstGeom prst="rightArrow">
            <a:avLst/>
          </a:prstGeom>
          <a:solidFill>
            <a:srgbClr val="64196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05925" y="5085891"/>
            <a:ext cx="949534" cy="1006934"/>
          </a:xfrm>
          <a:prstGeom prst="rect">
            <a:avLst/>
          </a:prstGeom>
        </p:spPr>
      </p:pic>
    </p:spTree>
    <p:extLst>
      <p:ext uri="{BB962C8B-B14F-4D97-AF65-F5344CB8AC3E}">
        <p14:creationId xmlns:p14="http://schemas.microsoft.com/office/powerpoint/2010/main" val="1929330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10" presetClass="entr" presetSubtype="0" fill="hold" nodeType="withEffect">
                                  <p:stCondLst>
                                    <p:cond delay="25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22" presetClass="entr" presetSubtype="8" fill="hold" grpId="0" nodeType="withEffect">
                                  <p:stCondLst>
                                    <p:cond delay="25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par>
                                <p:cTn id="29" presetID="22" presetClass="entr" presetSubtype="8"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smtClean="0">
                <a:latin typeface="+mn-lt"/>
              </a:rPr>
              <a:t>Vegetables</a:t>
            </a:r>
            <a:endParaRPr lang="en-GB" sz="3600" dirty="0">
              <a:latin typeface="+mn-lt"/>
            </a:endParaRPr>
          </a:p>
        </p:txBody>
      </p:sp>
      <p:sp>
        <p:nvSpPr>
          <p:cNvPr id="2" name="Rounded Rectangle 1"/>
          <p:cNvSpPr/>
          <p:nvPr/>
        </p:nvSpPr>
        <p:spPr>
          <a:xfrm>
            <a:off x="755650" y="1351007"/>
            <a:ext cx="7632700" cy="494269"/>
          </a:xfrm>
          <a:prstGeom prst="roundRect">
            <a:avLst/>
          </a:prstGeom>
          <a:solidFill>
            <a:srgbClr val="6993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114300">
              <a:spcBef>
                <a:spcPts val="0"/>
              </a:spcBef>
              <a:buNone/>
            </a:pPr>
            <a:r>
              <a:rPr lang="en-GB" dirty="0">
                <a:solidFill>
                  <a:schemeClr val="bg1"/>
                </a:solidFill>
                <a:latin typeface="Twinkl" pitchFamily="2" charset="0"/>
              </a:rPr>
              <a:t>Where </a:t>
            </a:r>
            <a:r>
              <a:rPr lang="en-GB" dirty="0" smtClean="0">
                <a:solidFill>
                  <a:schemeClr val="bg1"/>
                </a:solidFill>
                <a:latin typeface="Twinkl" pitchFamily="2" charset="0"/>
              </a:rPr>
              <a:t>do </a:t>
            </a:r>
            <a:r>
              <a:rPr lang="en-GB" b="1" dirty="0" smtClean="0">
                <a:solidFill>
                  <a:schemeClr val="bg1"/>
                </a:solidFill>
                <a:latin typeface="Twinkl" pitchFamily="2" charset="0"/>
              </a:rPr>
              <a:t>vegetables</a:t>
            </a:r>
            <a:r>
              <a:rPr lang="en-GB" dirty="0" smtClean="0">
                <a:solidFill>
                  <a:schemeClr val="bg1"/>
                </a:solidFill>
                <a:latin typeface="Twinkl" pitchFamily="2" charset="0"/>
              </a:rPr>
              <a:t> </a:t>
            </a:r>
            <a:r>
              <a:rPr lang="en-GB" dirty="0">
                <a:solidFill>
                  <a:schemeClr val="bg1"/>
                </a:solidFill>
                <a:latin typeface="Twinkl" pitchFamily="2" charset="0"/>
              </a:rPr>
              <a:t>come from? </a:t>
            </a:r>
          </a:p>
        </p:txBody>
      </p:sp>
      <p:sp>
        <p:nvSpPr>
          <p:cNvPr id="6" name="Rounded Rectangle 5"/>
          <p:cNvSpPr/>
          <p:nvPr/>
        </p:nvSpPr>
        <p:spPr>
          <a:xfrm>
            <a:off x="755650" y="1931774"/>
            <a:ext cx="7632700" cy="494269"/>
          </a:xfrm>
          <a:prstGeom prst="roundRect">
            <a:avLst/>
          </a:prstGeom>
          <a:solidFill>
            <a:srgbClr val="88BD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114300">
              <a:lnSpc>
                <a:spcPct val="90000"/>
              </a:lnSpc>
              <a:buClr>
                <a:srgbClr val="1C1C1C"/>
              </a:buClr>
              <a:buSzPts val="1800"/>
            </a:pPr>
            <a:r>
              <a:rPr lang="en-GB" dirty="0">
                <a:solidFill>
                  <a:schemeClr val="bg1"/>
                </a:solidFill>
                <a:latin typeface="Twinkl" pitchFamily="2" charset="0"/>
                <a:sym typeface="NTR"/>
              </a:rPr>
              <a:t>Vegetables grow on plants and underground. </a:t>
            </a:r>
          </a:p>
        </p:txBody>
      </p:sp>
      <p:sp>
        <p:nvSpPr>
          <p:cNvPr id="15" name="TextBox 14"/>
          <p:cNvSpPr txBox="1"/>
          <p:nvPr/>
        </p:nvSpPr>
        <p:spPr>
          <a:xfrm>
            <a:off x="3758685" y="3095827"/>
            <a:ext cx="4744994" cy="1754326"/>
          </a:xfrm>
          <a:prstGeom prst="rect">
            <a:avLst/>
          </a:prstGeom>
          <a:noFill/>
        </p:spPr>
        <p:txBody>
          <a:bodyPr wrap="square" rtlCol="0">
            <a:spAutoFit/>
          </a:bodyPr>
          <a:lstStyle/>
          <a:p>
            <a:r>
              <a:rPr lang="en-GB" dirty="0"/>
              <a:t>Some vegetables grow above ground and others grow underground.</a:t>
            </a:r>
          </a:p>
          <a:p>
            <a:r>
              <a:rPr lang="en-GB" dirty="0"/>
              <a:t>Potatoes, beetroots, carrots and turnips all grow underground.</a:t>
            </a:r>
          </a:p>
          <a:p>
            <a:r>
              <a:rPr lang="en-GB" dirty="0"/>
              <a:t>Beans, cabbages, lettuces, cauliflower and broccoli all grow above ground. </a:t>
            </a:r>
          </a:p>
        </p:txBody>
      </p:sp>
      <p:grpSp>
        <p:nvGrpSpPr>
          <p:cNvPr id="20" name="Group 19"/>
          <p:cNvGrpSpPr/>
          <p:nvPr/>
        </p:nvGrpSpPr>
        <p:grpSpPr>
          <a:xfrm>
            <a:off x="755650" y="5015915"/>
            <a:ext cx="7627935" cy="1196718"/>
            <a:chOff x="755650" y="5015915"/>
            <a:chExt cx="7627935" cy="1196718"/>
          </a:xfrm>
        </p:grpSpPr>
        <p:sp>
          <p:nvSpPr>
            <p:cNvPr id="18" name="Rounded Rectangle 17"/>
            <p:cNvSpPr/>
            <p:nvPr/>
          </p:nvSpPr>
          <p:spPr>
            <a:xfrm>
              <a:off x="1729946" y="5280174"/>
              <a:ext cx="6653639" cy="668200"/>
            </a:xfrm>
            <a:prstGeom prst="roundRect">
              <a:avLst>
                <a:gd name="adj" fmla="val 9174"/>
              </a:avLst>
            </a:prstGeom>
            <a:solidFill>
              <a:srgbClr val="2DB6BC"/>
            </a:solidFill>
            <a:ln>
              <a:solidFill>
                <a:srgbClr val="00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114300">
                <a:spcBef>
                  <a:spcPts val="0"/>
                </a:spcBef>
                <a:buNone/>
              </a:pPr>
              <a:r>
                <a:rPr lang="en-GB" sz="1400" dirty="0" smtClean="0">
                  <a:solidFill>
                    <a:schemeClr val="bg1"/>
                  </a:solidFill>
                  <a:latin typeface="Twinkl" pitchFamily="2" charset="0"/>
                </a:rPr>
                <a:t>   Tomatoes </a:t>
              </a:r>
              <a:r>
                <a:rPr lang="en-GB" sz="1400" dirty="0">
                  <a:solidFill>
                    <a:schemeClr val="bg1"/>
                  </a:solidFill>
                  <a:latin typeface="Twinkl" pitchFamily="2" charset="0"/>
                </a:rPr>
                <a:t>and cucumbers are fruits, not vegetables. </a:t>
              </a:r>
            </a:p>
          </p:txBody>
        </p:sp>
        <p:sp>
          <p:nvSpPr>
            <p:cNvPr id="17" name="Oval 16"/>
            <p:cNvSpPr/>
            <p:nvPr/>
          </p:nvSpPr>
          <p:spPr>
            <a:xfrm>
              <a:off x="755650" y="5015915"/>
              <a:ext cx="1196718" cy="1196718"/>
            </a:xfrm>
            <a:prstGeom prst="ellipse">
              <a:avLst/>
            </a:prstGeom>
            <a:solidFill>
              <a:srgbClr val="2DB6BC"/>
            </a:solidFill>
            <a:ln>
              <a:solidFill>
                <a:srgbClr val="00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t>Fun Fact!</a:t>
              </a:r>
              <a:endParaRPr lang="en-GB" sz="2000" b="1" dirty="0"/>
            </a:p>
          </p:txBody>
        </p:sp>
      </p:grpSp>
      <p:grpSp>
        <p:nvGrpSpPr>
          <p:cNvPr id="9" name="Group 8"/>
          <p:cNvGrpSpPr/>
          <p:nvPr/>
        </p:nvGrpSpPr>
        <p:grpSpPr>
          <a:xfrm>
            <a:off x="674471" y="2706071"/>
            <a:ext cx="2887706" cy="2157970"/>
            <a:chOff x="674471" y="2706071"/>
            <a:chExt cx="2887706" cy="2157970"/>
          </a:xfrm>
        </p:grpSpPr>
        <p:sp>
          <p:nvSpPr>
            <p:cNvPr id="22" name="Oval 21"/>
            <p:cNvSpPr/>
            <p:nvPr/>
          </p:nvSpPr>
          <p:spPr>
            <a:xfrm>
              <a:off x="1014625" y="2706071"/>
              <a:ext cx="2157970" cy="2157970"/>
            </a:xfrm>
            <a:prstGeom prst="ellipse">
              <a:avLst/>
            </a:prstGeom>
            <a:solidFill>
              <a:srgbClr val="88BD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4471" y="2842176"/>
              <a:ext cx="2887706" cy="1984232"/>
            </a:xfrm>
            <a:prstGeom prst="rect">
              <a:avLst/>
            </a:prstGeom>
          </p:spPr>
        </p:pic>
      </p:gr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67001" y="1073105"/>
            <a:ext cx="2736678" cy="1791415"/>
          </a:xfrm>
          <a:prstGeom prst="rect">
            <a:avLst/>
          </a:prstGeom>
        </p:spPr>
      </p:pic>
      <p:grpSp>
        <p:nvGrpSpPr>
          <p:cNvPr id="8" name="Group 7"/>
          <p:cNvGrpSpPr/>
          <p:nvPr/>
        </p:nvGrpSpPr>
        <p:grpSpPr>
          <a:xfrm>
            <a:off x="7036899" y="5147364"/>
            <a:ext cx="1567351" cy="1063391"/>
            <a:chOff x="7036899" y="5147364"/>
            <a:chExt cx="1567351" cy="1063391"/>
          </a:xfrm>
        </p:grpSpPr>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36899" y="5147364"/>
              <a:ext cx="714072" cy="66632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36899" y="5315126"/>
              <a:ext cx="1567351" cy="895629"/>
            </a:xfrm>
            <a:prstGeom prst="rect">
              <a:avLst/>
            </a:prstGeom>
          </p:spPr>
        </p:pic>
      </p:grpSp>
    </p:spTree>
    <p:extLst>
      <p:ext uri="{BB962C8B-B14F-4D97-AF65-F5344CB8AC3E}">
        <p14:creationId xmlns:p14="http://schemas.microsoft.com/office/powerpoint/2010/main" val="2346454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10" presetClass="entr" presetSubtype="0" fill="hold" nodeType="withEffect">
                                  <p:stCondLst>
                                    <p:cond delay="25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par>
                                <p:cTn id="16" presetID="10" presetClass="entr" presetSubtype="0" fill="hold" nodeType="withEffect">
                                  <p:stCondLst>
                                    <p:cond delay="25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par>
                                <p:cTn id="29" presetID="22" presetClass="entr" presetSubtype="8"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78895"/>
            <a:ext cx="8220075" cy="1498186"/>
          </a:xfrm>
        </p:spPr>
        <p:txBody>
          <a:bodyPr/>
          <a:lstStyle/>
          <a:p>
            <a:pPr algn="ctr"/>
            <a:r>
              <a:rPr lang="en-GB" sz="3600" dirty="0" smtClean="0">
                <a:latin typeface="+mn-lt"/>
              </a:rPr>
              <a:t>Can You Remember Where These Foods Come From?</a:t>
            </a:r>
            <a:endParaRPr lang="en-GB" sz="3600" dirty="0">
              <a:latin typeface="+mn-lt"/>
            </a:endParaRPr>
          </a:p>
        </p:txBody>
      </p:sp>
      <p:grpSp>
        <p:nvGrpSpPr>
          <p:cNvPr id="48" name="eggs"/>
          <p:cNvGrpSpPr/>
          <p:nvPr/>
        </p:nvGrpSpPr>
        <p:grpSpPr>
          <a:xfrm>
            <a:off x="769561" y="1993578"/>
            <a:ext cx="2416309" cy="1969103"/>
            <a:chOff x="769561" y="1993578"/>
            <a:chExt cx="2416309" cy="1969103"/>
          </a:xfrm>
        </p:grpSpPr>
        <p:sp>
          <p:nvSpPr>
            <p:cNvPr id="40" name="Rectangle 39"/>
            <p:cNvSpPr/>
            <p:nvPr/>
          </p:nvSpPr>
          <p:spPr>
            <a:xfrm>
              <a:off x="769561" y="1993578"/>
              <a:ext cx="2416309" cy="1969103"/>
            </a:xfrm>
            <a:prstGeom prst="rect">
              <a:avLst/>
            </a:prstGeom>
            <a:solidFill>
              <a:srgbClr val="FAB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032589" y="2093533"/>
              <a:ext cx="1854645" cy="1769191"/>
            </a:xfrm>
            <a:prstGeom prst="rect">
              <a:avLst/>
            </a:prstGeom>
          </p:spPr>
        </p:pic>
      </p:grpSp>
      <p:grpSp>
        <p:nvGrpSpPr>
          <p:cNvPr id="49" name="milk"/>
          <p:cNvGrpSpPr/>
          <p:nvPr/>
        </p:nvGrpSpPr>
        <p:grpSpPr>
          <a:xfrm>
            <a:off x="3363845" y="1989847"/>
            <a:ext cx="2416309" cy="1969103"/>
            <a:chOff x="3363845" y="1989847"/>
            <a:chExt cx="2416309" cy="1969103"/>
          </a:xfrm>
        </p:grpSpPr>
        <p:sp>
          <p:nvSpPr>
            <p:cNvPr id="42" name="Rectangle 41"/>
            <p:cNvSpPr/>
            <p:nvPr/>
          </p:nvSpPr>
          <p:spPr>
            <a:xfrm>
              <a:off x="3363845" y="1989847"/>
              <a:ext cx="2416309" cy="1969103"/>
            </a:xfrm>
            <a:prstGeom prst="rect">
              <a:avLst/>
            </a:prstGeom>
            <a:solidFill>
              <a:srgbClr val="E950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11437" y="2223503"/>
              <a:ext cx="1132990" cy="1570177"/>
            </a:xfrm>
            <a:prstGeom prst="rect">
              <a:avLst/>
            </a:prstGeom>
          </p:spPr>
        </p:pic>
      </p:grpSp>
      <p:grpSp>
        <p:nvGrpSpPr>
          <p:cNvPr id="18" name="cow"/>
          <p:cNvGrpSpPr/>
          <p:nvPr/>
        </p:nvGrpSpPr>
        <p:grpSpPr>
          <a:xfrm>
            <a:off x="3214149" y="1909125"/>
            <a:ext cx="2721109" cy="1953599"/>
            <a:chOff x="755650" y="2504137"/>
            <a:chExt cx="3287039" cy="2359904"/>
          </a:xfrm>
        </p:grpSpPr>
        <p:sp>
          <p:nvSpPr>
            <p:cNvPr id="19" name="Oval 18"/>
            <p:cNvSpPr/>
            <p:nvPr/>
          </p:nvSpPr>
          <p:spPr>
            <a:xfrm>
              <a:off x="1014625" y="2706071"/>
              <a:ext cx="2157970" cy="2157970"/>
            </a:xfrm>
            <a:prstGeom prst="ellipse">
              <a:avLst/>
            </a:prstGeom>
            <a:solidFill>
              <a:srgbClr val="E950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650" y="2504137"/>
              <a:ext cx="3287039" cy="2354720"/>
            </a:xfrm>
            <a:prstGeom prst="rect">
              <a:avLst/>
            </a:prstGeom>
          </p:spPr>
        </p:pic>
      </p:grpSp>
      <p:grpSp>
        <p:nvGrpSpPr>
          <p:cNvPr id="3" name="hen"/>
          <p:cNvGrpSpPr/>
          <p:nvPr/>
        </p:nvGrpSpPr>
        <p:grpSpPr>
          <a:xfrm>
            <a:off x="1059088" y="1887029"/>
            <a:ext cx="1850194" cy="1941038"/>
            <a:chOff x="1008739" y="2519310"/>
            <a:chExt cx="2234993" cy="2344731"/>
          </a:xfrm>
        </p:grpSpPr>
        <p:sp>
          <p:nvSpPr>
            <p:cNvPr id="26" name="Oval 25"/>
            <p:cNvSpPr/>
            <p:nvPr/>
          </p:nvSpPr>
          <p:spPr>
            <a:xfrm>
              <a:off x="1014625" y="2706071"/>
              <a:ext cx="2157970" cy="2157970"/>
            </a:xfrm>
            <a:prstGeom prst="ellipse">
              <a:avLst/>
            </a:prstGeom>
            <a:solidFill>
              <a:srgbClr val="FDC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7" name="Picture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008739" y="2519310"/>
              <a:ext cx="2234993" cy="2277744"/>
            </a:xfrm>
            <a:prstGeom prst="rect">
              <a:avLst/>
            </a:prstGeom>
          </p:spPr>
        </p:pic>
      </p:grpSp>
      <p:grpSp>
        <p:nvGrpSpPr>
          <p:cNvPr id="28" name="potatoes"/>
          <p:cNvGrpSpPr/>
          <p:nvPr/>
        </p:nvGrpSpPr>
        <p:grpSpPr>
          <a:xfrm>
            <a:off x="1008900" y="4036418"/>
            <a:ext cx="1786432" cy="2056407"/>
            <a:chOff x="1014625" y="2543009"/>
            <a:chExt cx="2157970" cy="2484094"/>
          </a:xfrm>
        </p:grpSpPr>
        <p:sp>
          <p:nvSpPr>
            <p:cNvPr id="29" name="Oval 28"/>
            <p:cNvSpPr/>
            <p:nvPr/>
          </p:nvSpPr>
          <p:spPr>
            <a:xfrm>
              <a:off x="1014625" y="2706071"/>
              <a:ext cx="2157970" cy="2157970"/>
            </a:xfrm>
            <a:prstGeom prst="ellipse">
              <a:avLst/>
            </a:prstGeom>
            <a:solidFill>
              <a:srgbClr val="00A7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Picture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43191" y="2543009"/>
              <a:ext cx="1654243" cy="2484094"/>
            </a:xfrm>
            <a:prstGeom prst="rect">
              <a:avLst/>
            </a:prstGeom>
          </p:spPr>
        </p:pic>
      </p:grpSp>
      <p:grpSp>
        <p:nvGrpSpPr>
          <p:cNvPr id="46" name="apple"/>
          <p:cNvGrpSpPr/>
          <p:nvPr/>
        </p:nvGrpSpPr>
        <p:grpSpPr>
          <a:xfrm>
            <a:off x="3369778" y="4119991"/>
            <a:ext cx="2416309" cy="1969103"/>
            <a:chOff x="3369778" y="4119991"/>
            <a:chExt cx="2416309" cy="1969103"/>
          </a:xfrm>
        </p:grpSpPr>
        <p:sp>
          <p:nvSpPr>
            <p:cNvPr id="41" name="Rectangle 40"/>
            <p:cNvSpPr/>
            <p:nvPr/>
          </p:nvSpPr>
          <p:spPr>
            <a:xfrm>
              <a:off x="3369778" y="4119991"/>
              <a:ext cx="2416309" cy="1969103"/>
            </a:xfrm>
            <a:prstGeom prst="rect">
              <a:avLst/>
            </a:prstGeom>
            <a:solidFill>
              <a:srgbClr val="A673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Picture 3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07318" y="4417221"/>
              <a:ext cx="1227859" cy="1405636"/>
            </a:xfrm>
            <a:prstGeom prst="rect">
              <a:avLst/>
            </a:prstGeom>
          </p:spPr>
        </p:pic>
      </p:grpSp>
      <p:grpSp>
        <p:nvGrpSpPr>
          <p:cNvPr id="5" name="tree"/>
          <p:cNvGrpSpPr/>
          <p:nvPr/>
        </p:nvGrpSpPr>
        <p:grpSpPr>
          <a:xfrm>
            <a:off x="3713364" y="4174313"/>
            <a:ext cx="1815765" cy="1918512"/>
            <a:chOff x="5221150" y="3185889"/>
            <a:chExt cx="2193403" cy="2317520"/>
          </a:xfrm>
        </p:grpSpPr>
        <p:sp>
          <p:nvSpPr>
            <p:cNvPr id="32" name="Oval 31"/>
            <p:cNvSpPr/>
            <p:nvPr/>
          </p:nvSpPr>
          <p:spPr>
            <a:xfrm>
              <a:off x="5221150" y="3345439"/>
              <a:ext cx="2157970" cy="2157970"/>
            </a:xfrm>
            <a:prstGeom prst="ellipse">
              <a:avLst/>
            </a:prstGeom>
            <a:solidFill>
              <a:srgbClr val="A673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82580" y="3185889"/>
              <a:ext cx="2131973" cy="2123003"/>
            </a:xfrm>
            <a:prstGeom prst="rect">
              <a:avLst/>
            </a:prstGeom>
          </p:spPr>
        </p:pic>
      </p:grpSp>
      <p:grpSp>
        <p:nvGrpSpPr>
          <p:cNvPr id="34" name="veg patch"/>
          <p:cNvGrpSpPr/>
          <p:nvPr/>
        </p:nvGrpSpPr>
        <p:grpSpPr>
          <a:xfrm>
            <a:off x="5974985" y="4276323"/>
            <a:ext cx="2390529" cy="1786432"/>
            <a:chOff x="674471" y="2706071"/>
            <a:chExt cx="2887706" cy="2157970"/>
          </a:xfrm>
        </p:grpSpPr>
        <p:sp>
          <p:nvSpPr>
            <p:cNvPr id="35" name="Oval 34"/>
            <p:cNvSpPr/>
            <p:nvPr/>
          </p:nvSpPr>
          <p:spPr>
            <a:xfrm>
              <a:off x="1014625" y="2706071"/>
              <a:ext cx="2157970" cy="2157970"/>
            </a:xfrm>
            <a:prstGeom prst="ellipse">
              <a:avLst/>
            </a:prstGeom>
            <a:solidFill>
              <a:srgbClr val="88BD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6" name="Picture 3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4471" y="2842176"/>
              <a:ext cx="2887706" cy="1984232"/>
            </a:xfrm>
            <a:prstGeom prst="rect">
              <a:avLst/>
            </a:prstGeom>
          </p:spPr>
        </p:pic>
      </p:grpSp>
      <p:grpSp>
        <p:nvGrpSpPr>
          <p:cNvPr id="10" name="veg"/>
          <p:cNvGrpSpPr/>
          <p:nvPr/>
        </p:nvGrpSpPr>
        <p:grpSpPr>
          <a:xfrm>
            <a:off x="5976123" y="4116096"/>
            <a:ext cx="2416309" cy="1969103"/>
            <a:chOff x="5976123" y="4116096"/>
            <a:chExt cx="2416309" cy="1969103"/>
          </a:xfrm>
        </p:grpSpPr>
        <p:sp>
          <p:nvSpPr>
            <p:cNvPr id="43" name="Rectangle 42"/>
            <p:cNvSpPr/>
            <p:nvPr/>
          </p:nvSpPr>
          <p:spPr>
            <a:xfrm>
              <a:off x="5976123" y="4116096"/>
              <a:ext cx="2416309" cy="1969103"/>
            </a:xfrm>
            <a:prstGeom prst="rect">
              <a:avLst/>
            </a:prstGeom>
            <a:solidFill>
              <a:srgbClr val="88BD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7" name="Picture 3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118243" y="4417221"/>
              <a:ext cx="2119595" cy="1387476"/>
            </a:xfrm>
            <a:prstGeom prst="rect">
              <a:avLst/>
            </a:prstGeom>
          </p:spPr>
        </p:pic>
      </p:grpSp>
      <p:grpSp>
        <p:nvGrpSpPr>
          <p:cNvPr id="50" name="bread"/>
          <p:cNvGrpSpPr/>
          <p:nvPr/>
        </p:nvGrpSpPr>
        <p:grpSpPr>
          <a:xfrm>
            <a:off x="5970190" y="1985952"/>
            <a:ext cx="2416309" cy="1969103"/>
            <a:chOff x="5970190" y="1985952"/>
            <a:chExt cx="2416309" cy="1969103"/>
          </a:xfrm>
        </p:grpSpPr>
        <p:sp>
          <p:nvSpPr>
            <p:cNvPr id="44" name="Rectangle 43"/>
            <p:cNvSpPr/>
            <p:nvPr/>
          </p:nvSpPr>
          <p:spPr>
            <a:xfrm>
              <a:off x="5970190" y="1985952"/>
              <a:ext cx="2416309" cy="1969103"/>
            </a:xfrm>
            <a:prstGeom prst="rect">
              <a:avLst/>
            </a:prstGeom>
            <a:solidFill>
              <a:srgbClr val="F2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9" name="Picture 3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145850" y="2383060"/>
              <a:ext cx="2091988" cy="1266968"/>
            </a:xfrm>
            <a:prstGeom prst="rect">
              <a:avLst/>
            </a:prstGeom>
          </p:spPr>
        </p:pic>
      </p:grpSp>
      <p:grpSp>
        <p:nvGrpSpPr>
          <p:cNvPr id="23" name="wheat"/>
          <p:cNvGrpSpPr/>
          <p:nvPr/>
        </p:nvGrpSpPr>
        <p:grpSpPr>
          <a:xfrm>
            <a:off x="6366898" y="2058444"/>
            <a:ext cx="1786432" cy="1892521"/>
            <a:chOff x="1014625" y="2577917"/>
            <a:chExt cx="2157970" cy="2286124"/>
          </a:xfrm>
        </p:grpSpPr>
        <p:sp>
          <p:nvSpPr>
            <p:cNvPr id="24" name="Oval 23"/>
            <p:cNvSpPr/>
            <p:nvPr/>
          </p:nvSpPr>
          <p:spPr>
            <a:xfrm>
              <a:off x="1014625" y="2706071"/>
              <a:ext cx="2157970" cy="2157970"/>
            </a:xfrm>
            <a:prstGeom prst="ellipse">
              <a:avLst/>
            </a:prstGeom>
            <a:solidFill>
              <a:srgbClr val="F2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63060" y="2577917"/>
              <a:ext cx="1743148" cy="2147009"/>
            </a:xfrm>
            <a:prstGeom prst="rect">
              <a:avLst/>
            </a:prstGeom>
          </p:spPr>
        </p:pic>
      </p:grpSp>
      <p:grpSp>
        <p:nvGrpSpPr>
          <p:cNvPr id="47" name="chips"/>
          <p:cNvGrpSpPr/>
          <p:nvPr/>
        </p:nvGrpSpPr>
        <p:grpSpPr>
          <a:xfrm>
            <a:off x="775494" y="4123722"/>
            <a:ext cx="2416309" cy="1969103"/>
            <a:chOff x="775494" y="4123722"/>
            <a:chExt cx="2416309" cy="1969103"/>
          </a:xfrm>
        </p:grpSpPr>
        <p:sp>
          <p:nvSpPr>
            <p:cNvPr id="7" name="Rectangle 6"/>
            <p:cNvSpPr/>
            <p:nvPr/>
          </p:nvSpPr>
          <p:spPr>
            <a:xfrm>
              <a:off x="775494" y="4123722"/>
              <a:ext cx="2416309" cy="1969103"/>
            </a:xfrm>
            <a:prstGeom prst="rect">
              <a:avLst/>
            </a:prstGeom>
            <a:solidFill>
              <a:srgbClr val="00A7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8" name="Picture 3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364451" y="4276323"/>
              <a:ext cx="1233127" cy="1667565"/>
            </a:xfrm>
            <a:prstGeom prst="rect">
              <a:avLst/>
            </a:prstGeom>
          </p:spPr>
        </p:pic>
      </p:grpSp>
    </p:spTree>
    <p:extLst>
      <p:ext uri="{BB962C8B-B14F-4D97-AF65-F5344CB8AC3E}">
        <p14:creationId xmlns:p14="http://schemas.microsoft.com/office/powerpoint/2010/main" val="11638910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 presetClass="exit" presetSubtype="0" fill="hold" nodeType="withEffect">
                                  <p:stCondLst>
                                    <p:cond delay="0"/>
                                  </p:stCondLst>
                                  <p:childTnLst>
                                    <p:set>
                                      <p:cBhvr>
                                        <p:cTn id="9" dur="1" fill="hold">
                                          <p:stCondLst>
                                            <p:cond delay="0"/>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10" restart="whenNotActive" fill="hold" evtFilter="cancelBubble" nodeType="interactiveSeq">
                <p:stCondLst>
                  <p:cond evt="onClick" delay="0">
                    <p:tgtEl>
                      <p:spTgt spid="50"/>
                    </p:tgtEl>
                  </p:cond>
                </p:stCondLst>
                <p:endSync evt="end" delay="0">
                  <p:rtn val="all"/>
                </p:endSync>
                <p:childTnLst>
                  <p:par>
                    <p:cTn id="11" fill="hold">
                      <p:stCondLst>
                        <p:cond delay="0"/>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par>
                                <p:cTn id="16" presetID="1" presetClass="exit" presetSubtype="0" fill="hold" nodeType="withEffect">
                                  <p:stCondLst>
                                    <p:cond delay="0"/>
                                  </p:stCondLst>
                                  <p:childTnLst>
                                    <p:set>
                                      <p:cBhvr>
                                        <p:cTn id="17" dur="1" fill="hold">
                                          <p:stCondLst>
                                            <p:cond delay="0"/>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50"/>
                  </p:tgtEl>
                </p:cond>
              </p:nextCondLst>
            </p:seq>
            <p:seq concurrent="1" nextAc="seek">
              <p:cTn id="18" restart="whenNotActive" fill="hold" evtFilter="cancelBubble" nodeType="interactiveSeq">
                <p:stCondLst>
                  <p:cond evt="onClick" delay="0">
                    <p:tgtEl>
                      <p:spTgt spid="47"/>
                    </p:tgtEl>
                  </p:cond>
                </p:stCondLst>
                <p:endSync evt="end" delay="0">
                  <p:rtn val="all"/>
                </p:endSync>
                <p:childTnLst>
                  <p:par>
                    <p:cTn id="19" fill="hold">
                      <p:stCondLst>
                        <p:cond delay="0"/>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par>
                                <p:cTn id="24" presetID="1" presetClass="exit" presetSubtype="0" fill="hold" nodeType="withEffect">
                                  <p:stCondLst>
                                    <p:cond delay="0"/>
                                  </p:stCondLst>
                                  <p:childTnLst>
                                    <p:set>
                                      <p:cBhvr>
                                        <p:cTn id="25" dur="1" fill="hold">
                                          <p:stCondLst>
                                            <p:cond delay="0"/>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26" restart="whenNotActive" fill="hold" evtFilter="cancelBubble" nodeType="interactiveSeq">
                <p:stCondLst>
                  <p:cond evt="onClick" delay="0">
                    <p:tgtEl>
                      <p:spTgt spid="46"/>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par>
                                <p:cTn id="32" presetID="1" presetClass="exit" presetSubtype="0" fill="hold" nodeType="withEffect">
                                  <p:stCondLst>
                                    <p:cond delay="0"/>
                                  </p:stCondLst>
                                  <p:childTnLst>
                                    <p:set>
                                      <p:cBhvr>
                                        <p:cTn id="33" dur="1" fill="hold">
                                          <p:stCondLst>
                                            <p:cond delay="0"/>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34" restart="whenNotActive" fill="hold" evtFilter="cancelBubble" nodeType="interactiveSeq">
                <p:stCondLst>
                  <p:cond evt="onClick" delay="0">
                    <p:tgtEl>
                      <p:spTgt spid="10"/>
                    </p:tgtEl>
                  </p:cond>
                </p:stCondLst>
                <p:endSync evt="end" delay="0">
                  <p:rtn val="all"/>
                </p:endSync>
                <p:childTnLst>
                  <p:par>
                    <p:cTn id="35" fill="hold">
                      <p:stCondLst>
                        <p:cond delay="0"/>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500"/>
                                        <p:tgtEl>
                                          <p:spTgt spid="34"/>
                                        </p:tgtEl>
                                      </p:cBhvr>
                                    </p:animEffect>
                                  </p:childTnLst>
                                </p:cTn>
                              </p:par>
                              <p:par>
                                <p:cTn id="40" presetID="1" presetClass="exit" presetSubtype="0" fill="hold" nodeType="withEffect">
                                  <p:stCondLst>
                                    <p:cond delay="0"/>
                                  </p:stCondLst>
                                  <p:childTnLst>
                                    <p:set>
                                      <p:cBhvr>
                                        <p:cTn id="41"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42" restart="whenNotActive" fill="hold" evtFilter="cancelBubble" nodeType="interactiveSeq">
                <p:stCondLst>
                  <p:cond evt="onClick" delay="0">
                    <p:tgtEl>
                      <p:spTgt spid="49"/>
                    </p:tgtEl>
                  </p:cond>
                </p:stCondLst>
                <p:endSync evt="end" delay="0">
                  <p:rtn val="all"/>
                </p:endSync>
                <p:childTnLst>
                  <p:par>
                    <p:cTn id="43" fill="hold">
                      <p:stCondLst>
                        <p:cond delay="0"/>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par>
                                <p:cTn id="48" presetID="1" presetClass="exit" presetSubtype="0" fill="hold" nodeType="withEffect">
                                  <p:stCondLst>
                                    <p:cond delay="0"/>
                                  </p:stCondLst>
                                  <p:childTnLst>
                                    <p:set>
                                      <p:cBhvr>
                                        <p:cTn id="49" dur="1" fill="hold">
                                          <p:stCondLst>
                                            <p:cond delay="0"/>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49"/>
                  </p:tgtEl>
                </p:cond>
              </p:nextCondLst>
            </p:seq>
          </p:childTnLst>
        </p:cTn>
      </p:par>
    </p:tn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PowerPoint Guidance.pptx" id="{180D27B9-5640-447B-B5C0-DD73573B2821}" vid="{310EF2B5-F8B8-4941-8818-76ED4D5D30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211</TotalTime>
  <Words>472</Words>
  <Application>Microsoft Office PowerPoint</Application>
  <PresentationFormat>On-screen Show (4:3)</PresentationFormat>
  <Paragraphs>41</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Twinkl</vt:lpstr>
      <vt:lpstr>NTR</vt:lpstr>
      <vt:lpstr>Calibri</vt:lpstr>
      <vt:lpstr>Office Theme</vt:lpstr>
      <vt:lpstr>PowerPoint Presentation</vt:lpstr>
      <vt:lpstr>Where Does Food Come From?</vt:lpstr>
      <vt:lpstr>Eggs</vt:lpstr>
      <vt:lpstr>Milk</vt:lpstr>
      <vt:lpstr>Bread</vt:lpstr>
      <vt:lpstr>Chips</vt:lpstr>
      <vt:lpstr>Fruit</vt:lpstr>
      <vt:lpstr>Vegetables</vt:lpstr>
      <vt:lpstr>Can You Remember Where These Foods Come From?</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Shantal Paley</dc:creator>
  <cp:lastModifiedBy>Windows User</cp:lastModifiedBy>
  <cp:revision>25</cp:revision>
  <dcterms:created xsi:type="dcterms:W3CDTF">2019-06-17T12:16:19Z</dcterms:created>
  <dcterms:modified xsi:type="dcterms:W3CDTF">2020-05-05T12:30:23Z</dcterms:modified>
</cp:coreProperties>
</file>